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708" r:id="rId1"/>
  </p:sldMasterIdLst>
  <p:sldIdLst>
    <p:sldId id="256" r:id="rId2"/>
    <p:sldId id="392" r:id="rId3"/>
    <p:sldId id="258" r:id="rId4"/>
    <p:sldId id="350" r:id="rId5"/>
    <p:sldId id="355" r:id="rId6"/>
    <p:sldId id="356" r:id="rId7"/>
    <p:sldId id="348" r:id="rId8"/>
    <p:sldId id="351" r:id="rId9"/>
    <p:sldId id="357" r:id="rId10"/>
    <p:sldId id="352" r:id="rId11"/>
    <p:sldId id="288" r:id="rId12"/>
    <p:sldId id="353" r:id="rId13"/>
    <p:sldId id="320" r:id="rId14"/>
    <p:sldId id="319" r:id="rId15"/>
    <p:sldId id="321" r:id="rId16"/>
    <p:sldId id="322" r:id="rId17"/>
    <p:sldId id="323" r:id="rId18"/>
    <p:sldId id="324" r:id="rId19"/>
    <p:sldId id="326" r:id="rId20"/>
    <p:sldId id="325" r:id="rId21"/>
    <p:sldId id="260" r:id="rId22"/>
    <p:sldId id="407" r:id="rId23"/>
    <p:sldId id="354" r:id="rId24"/>
    <p:sldId id="358" r:id="rId25"/>
    <p:sldId id="261" r:id="rId26"/>
    <p:sldId id="361" r:id="rId27"/>
    <p:sldId id="362" r:id="rId28"/>
    <p:sldId id="363" r:id="rId29"/>
    <p:sldId id="359" r:id="rId30"/>
    <p:sldId id="292" r:id="rId31"/>
    <p:sldId id="364" r:id="rId32"/>
    <p:sldId id="365" r:id="rId33"/>
    <p:sldId id="366" r:id="rId34"/>
    <p:sldId id="367" r:id="rId35"/>
    <p:sldId id="293" r:id="rId36"/>
    <p:sldId id="294" r:id="rId37"/>
    <p:sldId id="327" r:id="rId38"/>
    <p:sldId id="368" r:id="rId39"/>
    <p:sldId id="370" r:id="rId40"/>
    <p:sldId id="400" r:id="rId41"/>
    <p:sldId id="398" r:id="rId42"/>
    <p:sldId id="401" r:id="rId43"/>
    <p:sldId id="399" r:id="rId44"/>
    <p:sldId id="402" r:id="rId45"/>
    <p:sldId id="403" r:id="rId46"/>
    <p:sldId id="408" r:id="rId47"/>
    <p:sldId id="404" r:id="rId48"/>
    <p:sldId id="405" r:id="rId49"/>
    <p:sldId id="369" r:id="rId50"/>
    <p:sldId id="377" r:id="rId51"/>
    <p:sldId id="378" r:id="rId52"/>
    <p:sldId id="380" r:id="rId53"/>
    <p:sldId id="372" r:id="rId54"/>
    <p:sldId id="406" r:id="rId55"/>
    <p:sldId id="396" r:id="rId56"/>
    <p:sldId id="397" r:id="rId57"/>
    <p:sldId id="277" r:id="rId58"/>
    <p:sldId id="376" r:id="rId59"/>
    <p:sldId id="374" r:id="rId60"/>
    <p:sldId id="375" r:id="rId61"/>
    <p:sldId id="278" r:id="rId62"/>
    <p:sldId id="279" r:id="rId63"/>
    <p:sldId id="329" r:id="rId64"/>
    <p:sldId id="280" r:id="rId65"/>
    <p:sldId id="330" r:id="rId66"/>
    <p:sldId id="381" r:id="rId67"/>
    <p:sldId id="384" r:id="rId68"/>
    <p:sldId id="385" r:id="rId69"/>
    <p:sldId id="386" r:id="rId70"/>
    <p:sldId id="387" r:id="rId71"/>
    <p:sldId id="268" r:id="rId72"/>
    <p:sldId id="296" r:id="rId73"/>
    <p:sldId id="389" r:id="rId74"/>
    <p:sldId id="332" r:id="rId75"/>
    <p:sldId id="297" r:id="rId76"/>
    <p:sldId id="390" r:id="rId77"/>
    <p:sldId id="298" r:id="rId78"/>
    <p:sldId id="333" r:id="rId79"/>
    <p:sldId id="299" r:id="rId80"/>
    <p:sldId id="300" r:id="rId81"/>
    <p:sldId id="265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6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5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5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9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8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6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3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4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8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2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0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10" Type="http://schemas.openxmlformats.org/officeDocument/2006/relationships/tags" Target="../tags/tag61.xml"/><Relationship Id="rId19" Type="http://schemas.openxmlformats.org/officeDocument/2006/relationships/image" Target="../media/image3.tmp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10" Type="http://schemas.openxmlformats.org/officeDocument/2006/relationships/tags" Target="../tags/tag78.xml"/><Relationship Id="rId19" Type="http://schemas.openxmlformats.org/officeDocument/2006/relationships/image" Target="../media/image3.tmp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3.tmp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3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10" Type="http://schemas.openxmlformats.org/officeDocument/2006/relationships/tags" Target="../tags/tag116.xml"/><Relationship Id="rId19" Type="http://schemas.openxmlformats.org/officeDocument/2006/relationships/image" Target="../media/image3.tmp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18" Type="http://schemas.openxmlformats.org/officeDocument/2006/relationships/tags" Target="../tags/tag141.xml"/><Relationship Id="rId3" Type="http://schemas.openxmlformats.org/officeDocument/2006/relationships/tags" Target="../tags/tag126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tags" Target="../tags/tag140.xml"/><Relationship Id="rId2" Type="http://schemas.openxmlformats.org/officeDocument/2006/relationships/tags" Target="../tags/tag125.xml"/><Relationship Id="rId16" Type="http://schemas.openxmlformats.org/officeDocument/2006/relationships/tags" Target="../tags/tag139.xml"/><Relationship Id="rId20" Type="http://schemas.openxmlformats.org/officeDocument/2006/relationships/tags" Target="../tags/tag143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5" Type="http://schemas.openxmlformats.org/officeDocument/2006/relationships/tags" Target="../tags/tag128.xml"/><Relationship Id="rId15" Type="http://schemas.openxmlformats.org/officeDocument/2006/relationships/tags" Target="../tags/tag138.xml"/><Relationship Id="rId10" Type="http://schemas.openxmlformats.org/officeDocument/2006/relationships/tags" Target="../tags/tag133.xml"/><Relationship Id="rId19" Type="http://schemas.openxmlformats.org/officeDocument/2006/relationships/tags" Target="../tags/tag142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tags" Target="../tags/tag137.xml"/><Relationship Id="rId22" Type="http://schemas.openxmlformats.org/officeDocument/2006/relationships/image" Target="../media/image3.tm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10" Type="http://schemas.openxmlformats.org/officeDocument/2006/relationships/tags" Target="../tags/tag153.xml"/><Relationship Id="rId19" Type="http://schemas.openxmlformats.org/officeDocument/2006/relationships/image" Target="../media/image3.tmp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tags" Target="../tags/tag17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" Type="http://schemas.openxmlformats.org/officeDocument/2006/relationships/tags" Target="../tags/tag162.xml"/><Relationship Id="rId16" Type="http://schemas.openxmlformats.org/officeDocument/2006/relationships/tags" Target="../tags/tag176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10" Type="http://schemas.openxmlformats.org/officeDocument/2006/relationships/tags" Target="../tags/tag170.xml"/><Relationship Id="rId19" Type="http://schemas.openxmlformats.org/officeDocument/2006/relationships/image" Target="../media/image3.tmp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tags" Target="../tags/tag19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17" Type="http://schemas.openxmlformats.org/officeDocument/2006/relationships/tags" Target="../tags/tag194.xml"/><Relationship Id="rId2" Type="http://schemas.openxmlformats.org/officeDocument/2006/relationships/tags" Target="../tags/tag179.xml"/><Relationship Id="rId16" Type="http://schemas.openxmlformats.org/officeDocument/2006/relationships/tags" Target="../tags/tag193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5" Type="http://schemas.openxmlformats.org/officeDocument/2006/relationships/tags" Target="../tags/tag182.xml"/><Relationship Id="rId15" Type="http://schemas.openxmlformats.org/officeDocument/2006/relationships/tags" Target="../tags/tag192.xml"/><Relationship Id="rId10" Type="http://schemas.openxmlformats.org/officeDocument/2006/relationships/tags" Target="../tags/tag187.xml"/><Relationship Id="rId19" Type="http://schemas.openxmlformats.org/officeDocument/2006/relationships/image" Target="../media/image3.tmp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tags" Target="../tags/tag19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3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tags" Target="../tags/tag20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tags" Target="../tags/tag206.xml"/><Relationship Id="rId17" Type="http://schemas.openxmlformats.org/officeDocument/2006/relationships/tags" Target="../tags/tag211.xml"/><Relationship Id="rId2" Type="http://schemas.openxmlformats.org/officeDocument/2006/relationships/tags" Target="../tags/tag196.xml"/><Relationship Id="rId16" Type="http://schemas.openxmlformats.org/officeDocument/2006/relationships/tags" Target="../tags/tag210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tags" Target="../tags/tag205.xml"/><Relationship Id="rId5" Type="http://schemas.openxmlformats.org/officeDocument/2006/relationships/tags" Target="../tags/tag199.xml"/><Relationship Id="rId15" Type="http://schemas.openxmlformats.org/officeDocument/2006/relationships/tags" Target="../tags/tag209.xml"/><Relationship Id="rId10" Type="http://schemas.openxmlformats.org/officeDocument/2006/relationships/tags" Target="../tags/tag204.xml"/><Relationship Id="rId19" Type="http://schemas.openxmlformats.org/officeDocument/2006/relationships/image" Target="../media/image3.tmp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tags" Target="../tags/tag20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tags" Target="../tags/tag22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tags" Target="../tags/tag223.xml"/><Relationship Id="rId17" Type="http://schemas.openxmlformats.org/officeDocument/2006/relationships/tags" Target="../tags/tag228.xml"/><Relationship Id="rId2" Type="http://schemas.openxmlformats.org/officeDocument/2006/relationships/tags" Target="../tags/tag213.xml"/><Relationship Id="rId16" Type="http://schemas.openxmlformats.org/officeDocument/2006/relationships/tags" Target="../tags/tag227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5" Type="http://schemas.openxmlformats.org/officeDocument/2006/relationships/tags" Target="../tags/tag226.xml"/><Relationship Id="rId10" Type="http://schemas.openxmlformats.org/officeDocument/2006/relationships/tags" Target="../tags/tag221.xml"/><Relationship Id="rId19" Type="http://schemas.openxmlformats.org/officeDocument/2006/relationships/image" Target="../media/image3.tmp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tags" Target="../tags/tag22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tags" Target="../tags/tag24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tags" Target="../tags/tag240.xml"/><Relationship Id="rId17" Type="http://schemas.openxmlformats.org/officeDocument/2006/relationships/tags" Target="../tags/tag245.xml"/><Relationship Id="rId2" Type="http://schemas.openxmlformats.org/officeDocument/2006/relationships/tags" Target="../tags/tag230.xml"/><Relationship Id="rId16" Type="http://schemas.openxmlformats.org/officeDocument/2006/relationships/tags" Target="../tags/tag244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tags" Target="../tags/tag239.xml"/><Relationship Id="rId5" Type="http://schemas.openxmlformats.org/officeDocument/2006/relationships/tags" Target="../tags/tag233.xml"/><Relationship Id="rId15" Type="http://schemas.openxmlformats.org/officeDocument/2006/relationships/tags" Target="../tags/tag243.xml"/><Relationship Id="rId10" Type="http://schemas.openxmlformats.org/officeDocument/2006/relationships/tags" Target="../tags/tag238.xml"/><Relationship Id="rId19" Type="http://schemas.openxmlformats.org/officeDocument/2006/relationships/image" Target="../media/image3.tmp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tags" Target="../tags/tag2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13" Type="http://schemas.openxmlformats.org/officeDocument/2006/relationships/tags" Target="../tags/tag25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12" Type="http://schemas.openxmlformats.org/officeDocument/2006/relationships/tags" Target="../tags/tag257.xml"/><Relationship Id="rId17" Type="http://schemas.openxmlformats.org/officeDocument/2006/relationships/tags" Target="../tags/tag262.xml"/><Relationship Id="rId2" Type="http://schemas.openxmlformats.org/officeDocument/2006/relationships/tags" Target="../tags/tag247.xml"/><Relationship Id="rId16" Type="http://schemas.openxmlformats.org/officeDocument/2006/relationships/tags" Target="../tags/tag261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tags" Target="../tags/tag256.xml"/><Relationship Id="rId5" Type="http://schemas.openxmlformats.org/officeDocument/2006/relationships/tags" Target="../tags/tag250.xml"/><Relationship Id="rId15" Type="http://schemas.openxmlformats.org/officeDocument/2006/relationships/tags" Target="../tags/tag260.xml"/><Relationship Id="rId10" Type="http://schemas.openxmlformats.org/officeDocument/2006/relationships/tags" Target="../tags/tag255.xml"/><Relationship Id="rId19" Type="http://schemas.openxmlformats.org/officeDocument/2006/relationships/image" Target="../media/image3.tmp"/><Relationship Id="rId4" Type="http://schemas.openxmlformats.org/officeDocument/2006/relationships/tags" Target="../tags/tag249.xml"/><Relationship Id="rId9" Type="http://schemas.openxmlformats.org/officeDocument/2006/relationships/tags" Target="../tags/tag254.xml"/><Relationship Id="rId14" Type="http://schemas.openxmlformats.org/officeDocument/2006/relationships/tags" Target="../tags/tag25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6%B5%99%E8%8F%9C" TargetMode="External"/><Relationship Id="rId3" Type="http://schemas.openxmlformats.org/officeDocument/2006/relationships/hyperlink" Target="https://baike.baidu.com/item/%E9%B2%81%E8%8F%9C" TargetMode="External"/><Relationship Id="rId7" Type="http://schemas.openxmlformats.org/officeDocument/2006/relationships/hyperlink" Target="https://baike.baidu.com/item/%E9%97%BD%E8%8F%9C" TargetMode="External"/><Relationship Id="rId2" Type="http://schemas.openxmlformats.org/officeDocument/2006/relationships/hyperlink" Target="https://baike.baidu.com/item/%E8%8F%9C%E7%B3%B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8%8B%8F%E8%8F%9C/1138373" TargetMode="External"/><Relationship Id="rId5" Type="http://schemas.openxmlformats.org/officeDocument/2006/relationships/hyperlink" Target="https://baike.baidu.com/item/%E7%B2%A4%E8%8F%9C" TargetMode="External"/><Relationship Id="rId10" Type="http://schemas.openxmlformats.org/officeDocument/2006/relationships/hyperlink" Target="https://baike.baidu.com/item/%E5%BE%BD%E8%8F%9C/1139026" TargetMode="External"/><Relationship Id="rId4" Type="http://schemas.openxmlformats.org/officeDocument/2006/relationships/hyperlink" Target="https://baike.baidu.com/item/%E5%B7%9D%E8%8F%9C" TargetMode="External"/><Relationship Id="rId9" Type="http://schemas.openxmlformats.org/officeDocument/2006/relationships/hyperlink" Target="https://baike.baidu.com/item/%E6%B9%98%E8%8F%9C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AF%B8%E8%91%9B%E4%BA%AE/21048" TargetMode="External"/><Relationship Id="rId2" Type="http://schemas.openxmlformats.org/officeDocument/2006/relationships/hyperlink" Target="https://baike.baidu.com/item/%E8%B4%BE%E5%85%85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aike.baidu.com/item/%E8%9C%80" TargetMode="External"/><Relationship Id="rId5" Type="http://schemas.openxmlformats.org/officeDocument/2006/relationships/hyperlink" Target="https://baike.baidu.com/item/%E9%83%A4%E6%AD%A3" TargetMode="External"/><Relationship Id="rId4" Type="http://schemas.openxmlformats.org/officeDocument/2006/relationships/hyperlink" Target="https://baike.baidu.com/item/%E5%A7%9C%E7%BB%B4/8901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B%8E%E6%B5%81" TargetMode="External"/><Relationship Id="rId2" Type="http://schemas.openxmlformats.org/officeDocument/2006/relationships/hyperlink" Target="https://baike.baidu.com/item/%E5%AD%9F%E5%AD%90/10855864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3.tmp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4BC5D-FF9F-B444-9984-9C6DF1C03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第三课 闲话北京人</a:t>
            </a:r>
            <a:r>
              <a:rPr kumimoji="1" lang="en-US" altLang="zh-CN" dirty="0"/>
              <a:t>-2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F46D2F-083F-E34E-BB43-A81170D3B0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高级汉语第三课</a:t>
            </a:r>
          </a:p>
        </p:txBody>
      </p:sp>
    </p:spTree>
    <p:extLst>
      <p:ext uri="{BB962C8B-B14F-4D97-AF65-F5344CB8AC3E}">
        <p14:creationId xmlns:p14="http://schemas.microsoft.com/office/powerpoint/2010/main" val="173254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D34FB-EE84-4EA5-899F-6DC248C5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讨论：忌讳</a:t>
            </a:r>
            <a:r>
              <a:rPr lang="en-US" altLang="zh-CN" dirty="0"/>
              <a:t>——</a:t>
            </a:r>
            <a:r>
              <a:rPr lang="zh-CN" altLang="en-US" dirty="0"/>
              <a:t>你知道有哪些忌讳？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28DCF-4465-4EE1-A799-099EF45014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因风俗习惯或个人理由等，对某些言语或举动有所顾忌，积久成为禁忌：</a:t>
            </a:r>
            <a:endParaRPr lang="en-US" altLang="zh-CN" dirty="0"/>
          </a:p>
          <a:p>
            <a:r>
              <a:rPr lang="zh-CN" altLang="en-US" dirty="0"/>
              <a:t>“过年过节～说不吉利的话。” </a:t>
            </a:r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BD447-2C7C-4B5F-B801-464A3AB69F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对某些可能产生不利后果的事力求避免：</a:t>
            </a:r>
            <a:endParaRPr lang="en-US" altLang="zh-CN" dirty="0"/>
          </a:p>
          <a:p>
            <a:r>
              <a:rPr lang="zh-CN" altLang="en-US" dirty="0"/>
              <a:t>“在学习上，最～的是有始无终。”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53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955ED-7CDC-8A4C-8553-7BCE50C2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853" y="44717"/>
            <a:ext cx="7729728" cy="620301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第一部分：生词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D4644D-0088-194D-A7FC-57C66B045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51" y="729673"/>
            <a:ext cx="11452194" cy="6128328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CN" sz="3100" dirty="0"/>
              <a:t>16</a:t>
            </a:r>
            <a:r>
              <a:rPr kumimoji="1" lang="zh-CN" altLang="en-US" sz="3100" dirty="0"/>
              <a:t>、</a:t>
            </a:r>
            <a:r>
              <a:rPr kumimoji="1" lang="zh-CN" altLang="en-US" sz="3100" dirty="0">
                <a:highlight>
                  <a:srgbClr val="FFFF00"/>
                </a:highlight>
              </a:rPr>
              <a:t>面子</a:t>
            </a:r>
            <a:r>
              <a:rPr kumimoji="1" lang="zh-CN" altLang="en-US" sz="3100" dirty="0"/>
              <a:t>：脸面、情面、颜面 </a:t>
            </a:r>
            <a:endParaRPr kumimoji="1" lang="en-US" altLang="zh-CN" sz="3100" dirty="0"/>
          </a:p>
          <a:p>
            <a:r>
              <a:rPr kumimoji="1" lang="en-US" altLang="zh-CN" sz="3100" dirty="0"/>
              <a:t>                 </a:t>
            </a:r>
            <a:r>
              <a:rPr kumimoji="1" lang="zh-CN" altLang="en-US" sz="3100" dirty="0">
                <a:latin typeface="仿宋" panose="02010609060101010101" pitchFamily="49" charset="-122"/>
                <a:ea typeface="仿宋" panose="02010609060101010101" pitchFamily="49" charset="-122"/>
              </a:rPr>
              <a:t>爱面子、没面子、看你的面子、</a:t>
            </a:r>
            <a:r>
              <a:rPr kumimoji="1" lang="en-US" altLang="zh-CN" sz="3100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kumimoji="1" lang="zh-CN" altLang="en-US" sz="3100" dirty="0">
                <a:latin typeface="仿宋" panose="02010609060101010101" pitchFamily="49" charset="-122"/>
                <a:ea typeface="仿宋" panose="02010609060101010101" pitchFamily="49" charset="-122"/>
              </a:rPr>
              <a:t>重视脸面、碍于情面、不讲情面</a:t>
            </a:r>
            <a:endParaRPr kumimoji="1" lang="en-US" altLang="zh-CN" sz="31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kumimoji="1" lang="en-US" altLang="zh-CN" sz="3100" dirty="0"/>
              <a:t>17</a:t>
            </a:r>
            <a:r>
              <a:rPr kumimoji="1" lang="zh-CN" altLang="en-US" sz="3100" dirty="0"/>
              <a:t>、排场：讲排场、排场很大、很排场</a:t>
            </a:r>
            <a:endParaRPr kumimoji="1" lang="en-US" altLang="zh-CN" sz="3100" dirty="0"/>
          </a:p>
          <a:p>
            <a:r>
              <a:rPr kumimoji="1" lang="en-US" altLang="zh-CN" sz="3100" dirty="0"/>
              <a:t>18</a:t>
            </a:r>
            <a:r>
              <a:rPr kumimoji="1" lang="zh-CN" altLang="en-US" sz="3100" dirty="0"/>
              <a:t>、嗜好：</a:t>
            </a:r>
            <a:r>
              <a:rPr kumimoji="1" lang="zh-CN" altLang="en-US" sz="3100" dirty="0">
                <a:latin typeface="仿宋" panose="02010609060101010101" pitchFamily="49" charset="-122"/>
                <a:ea typeface="仿宋" panose="02010609060101010101" pitchFamily="49" charset="-122"/>
              </a:rPr>
              <a:t>爱好、偏好、癖好</a:t>
            </a:r>
            <a:endParaRPr kumimoji="1" lang="en-US" altLang="zh-CN" sz="31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kumimoji="1" lang="en-US" altLang="zh-CN" sz="3100" dirty="0"/>
              <a:t>19</a:t>
            </a:r>
            <a:r>
              <a:rPr kumimoji="1" lang="zh-CN" altLang="en-US" sz="3100" dirty="0"/>
              <a:t>、</a:t>
            </a:r>
            <a:r>
              <a:rPr kumimoji="1" lang="zh-CN" altLang="en-US" sz="3100" dirty="0">
                <a:highlight>
                  <a:srgbClr val="00FFFF"/>
                </a:highlight>
              </a:rPr>
              <a:t>炖</a:t>
            </a:r>
            <a:r>
              <a:rPr kumimoji="1" lang="zh-CN" altLang="en-US" sz="3100" dirty="0"/>
              <a:t>：煮、闷、烧、烹炒煎炸</a:t>
            </a:r>
            <a:endParaRPr kumimoji="1" lang="en-US" altLang="zh-CN" sz="3100" dirty="0"/>
          </a:p>
          <a:p>
            <a:r>
              <a:rPr kumimoji="1" lang="en-US" altLang="zh-CN" sz="3100" dirty="0"/>
              <a:t>20</a:t>
            </a:r>
            <a:r>
              <a:rPr kumimoji="1" lang="zh-CN" altLang="en-US" sz="3100" dirty="0"/>
              <a:t>、底层：</a:t>
            </a:r>
            <a:endParaRPr kumimoji="1" lang="en-US" altLang="zh-CN" sz="3100" dirty="0"/>
          </a:p>
          <a:p>
            <a:r>
              <a:rPr kumimoji="1" lang="en-US" altLang="zh-CN" sz="3100" dirty="0"/>
              <a:t>21</a:t>
            </a:r>
            <a:r>
              <a:rPr kumimoji="1" lang="zh-CN" altLang="en-US" sz="3100" dirty="0"/>
              <a:t>、苦力：</a:t>
            </a:r>
            <a:r>
              <a:rPr lang="zh-CN" altLang="en-US" dirty="0"/>
              <a:t>旧称帮人干重活的劳动者</a:t>
            </a:r>
            <a:endParaRPr kumimoji="1" lang="en-US" altLang="zh-CN" sz="3100" dirty="0"/>
          </a:p>
          <a:p>
            <a:r>
              <a:rPr kumimoji="1" lang="en-US" altLang="zh-CN" sz="3100" dirty="0"/>
              <a:t>24</a:t>
            </a:r>
            <a:r>
              <a:rPr kumimoji="1" lang="zh-CN" altLang="en-US" sz="3100" dirty="0"/>
              <a:t>、尤：尤</a:t>
            </a:r>
            <a:r>
              <a:rPr kumimoji="1" lang="en-US" altLang="zh-CN" sz="3100" dirty="0"/>
              <a:t>+V</a:t>
            </a:r>
          </a:p>
          <a:p>
            <a:r>
              <a:rPr kumimoji="1" lang="en-US" altLang="zh-CN" sz="3100" dirty="0"/>
              <a:t>25</a:t>
            </a:r>
            <a:r>
              <a:rPr kumimoji="1" lang="zh-CN" altLang="en-US" sz="3100" dirty="0"/>
              <a:t>、</a:t>
            </a:r>
            <a:r>
              <a:rPr kumimoji="1" lang="zh-CN" altLang="en-US" sz="3100" dirty="0">
                <a:highlight>
                  <a:srgbClr val="FFFF00"/>
                </a:highlight>
              </a:rPr>
              <a:t>窝头</a:t>
            </a:r>
            <a:r>
              <a:rPr kumimoji="1" lang="zh-CN" altLang="en-US" sz="3100" dirty="0"/>
              <a:t>：窝窝头、馒头、烙饼、面条、包子、饺子、馅饼、烧饼、豆包、糖三角、火烧</a:t>
            </a:r>
            <a:endParaRPr kumimoji="1" lang="en-US" altLang="zh-CN" sz="3100" dirty="0"/>
          </a:p>
          <a:p>
            <a:r>
              <a:rPr kumimoji="1" lang="en-US" altLang="zh-CN" sz="3100" dirty="0"/>
              <a:t>27</a:t>
            </a:r>
            <a:r>
              <a:rPr kumimoji="1" lang="zh-CN" altLang="en-US" sz="3100" dirty="0"/>
              <a:t>、</a:t>
            </a:r>
            <a:r>
              <a:rPr kumimoji="1" lang="zh-CN" altLang="en-US" sz="3100" dirty="0">
                <a:highlight>
                  <a:srgbClr val="FFFF00"/>
                </a:highlight>
              </a:rPr>
              <a:t>咸菜</a:t>
            </a:r>
            <a:r>
              <a:rPr kumimoji="1" lang="zh-CN" altLang="en-US" sz="3100" dirty="0"/>
              <a:t>：腌菜、酱菜、榨菜</a:t>
            </a:r>
            <a:endParaRPr kumimoji="1" lang="en-US" altLang="zh-CN" sz="3100" dirty="0"/>
          </a:p>
          <a:p>
            <a:r>
              <a:rPr kumimoji="1" lang="en-US" altLang="zh-CN" sz="3100" dirty="0"/>
              <a:t>28</a:t>
            </a:r>
            <a:r>
              <a:rPr kumimoji="1" lang="zh-CN" altLang="en-US" sz="3100" dirty="0"/>
              <a:t>、津津有味：饶有兴致、津津乐道</a:t>
            </a:r>
            <a:endParaRPr kumimoji="1" lang="en-US" altLang="zh-CN" sz="3100" dirty="0"/>
          </a:p>
          <a:p>
            <a:r>
              <a:rPr kumimoji="1" lang="en-US" altLang="zh-CN" sz="3100" dirty="0"/>
              <a:t>29</a:t>
            </a:r>
            <a:r>
              <a:rPr kumimoji="1" lang="zh-CN" altLang="en-US" sz="3100" dirty="0"/>
              <a:t>、外带：捎带、连带</a:t>
            </a:r>
            <a:endParaRPr kumimoji="1" lang="en-US" altLang="zh-CN" sz="3100" dirty="0"/>
          </a:p>
          <a:p>
            <a:r>
              <a:rPr kumimoji="1" lang="en-US" altLang="zh-CN" sz="3100" dirty="0"/>
              <a:t>30</a:t>
            </a:r>
            <a:r>
              <a:rPr kumimoji="1" lang="zh-CN" altLang="en-US" sz="3100" dirty="0"/>
              <a:t>、</a:t>
            </a:r>
            <a:r>
              <a:rPr kumimoji="1" lang="zh-CN" altLang="en-US" sz="3100" dirty="0">
                <a:highlight>
                  <a:srgbClr val="FFFF00"/>
                </a:highlight>
              </a:rPr>
              <a:t>火烧</a:t>
            </a:r>
            <a:endParaRPr kumimoji="1" lang="en-US" altLang="zh-CN" sz="3100" dirty="0">
              <a:highlight>
                <a:srgbClr val="FFFF00"/>
              </a:highlight>
            </a:endParaRPr>
          </a:p>
          <a:p>
            <a:r>
              <a:rPr kumimoji="1" lang="en-US" altLang="zh-CN" sz="3100" dirty="0"/>
              <a:t>31</a:t>
            </a:r>
            <a:r>
              <a:rPr kumimoji="1" lang="zh-CN" altLang="en-US" sz="3100" dirty="0"/>
              <a:t>、品尝：尝尝、尝试</a:t>
            </a:r>
            <a:endParaRPr kumimoji="1" lang="en-US" altLang="zh-CN" sz="3100" dirty="0"/>
          </a:p>
          <a:p>
            <a:r>
              <a:rPr kumimoji="1" lang="en-US" altLang="zh-CN" sz="3100" dirty="0"/>
              <a:t>33</a:t>
            </a:r>
            <a:r>
              <a:rPr kumimoji="1" lang="zh-CN" altLang="en-US" sz="3100" dirty="0"/>
              <a:t>、乐此不疲：</a:t>
            </a:r>
            <a:endParaRPr kumimoji="1" lang="en-US" altLang="zh-CN" sz="3100" dirty="0"/>
          </a:p>
          <a:p>
            <a:r>
              <a:rPr kumimoji="1" lang="en-US" altLang="zh-CN" sz="3100" dirty="0"/>
              <a:t>34</a:t>
            </a:r>
            <a:r>
              <a:rPr kumimoji="1" lang="zh-CN" altLang="en-US" sz="3100" dirty="0"/>
              <a:t>、上瘾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072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4F4FE-0CAC-4DFF-884D-F7A878AC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3590" cy="1325563"/>
          </a:xfrm>
        </p:spPr>
        <p:txBody>
          <a:bodyPr/>
          <a:lstStyle/>
          <a:p>
            <a:r>
              <a:rPr kumimoji="1" lang="zh-CN" altLang="en-US" dirty="0">
                <a:highlight>
                  <a:srgbClr val="FFFF00"/>
                </a:highlight>
              </a:rPr>
              <a:t>炖。</a:t>
            </a:r>
            <a:r>
              <a:rPr kumimoji="1" lang="zh-CN" altLang="en-US" dirty="0"/>
              <a:t>煮。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闷、烧、烹炒煎炸</a:t>
            </a:r>
            <a:r>
              <a:rPr kumimoji="1" lang="en-US" altLang="zh-CN" dirty="0"/>
              <a:t>~~~</a:t>
            </a:r>
            <a:r>
              <a:rPr kumimoji="1" lang="zh-CN" altLang="en-US" dirty="0"/>
              <a:t>（弹幕）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033B24-662D-43FC-8A92-CA7583DAD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537" y="2324524"/>
            <a:ext cx="5499100" cy="38862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3DBBF3-3E38-4802-A6B3-B44FAD86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73" y="2510248"/>
            <a:ext cx="5172815" cy="37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0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窝窝头、                             烙饼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708"/>
            <a:ext cx="5181600" cy="3887171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0841"/>
            <a:ext cx="5181600" cy="3440906"/>
          </a:xfrm>
        </p:spPr>
      </p:pic>
    </p:spTree>
    <p:extLst>
      <p:ext uri="{BB962C8B-B14F-4D97-AF65-F5344CB8AC3E}">
        <p14:creationId xmlns:p14="http://schemas.microsoft.com/office/powerpoint/2010/main" val="425530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馒头</a:t>
            </a: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5404"/>
            <a:ext cx="5181600" cy="3451779"/>
          </a:xfrm>
        </p:spPr>
      </p:pic>
      <p:pic>
        <p:nvPicPr>
          <p:cNvPr id="15" name="内容占位符 1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81257"/>
            <a:ext cx="5181600" cy="3640074"/>
          </a:xfrm>
        </p:spPr>
      </p:pic>
    </p:spTree>
    <p:extLst>
      <p:ext uri="{BB962C8B-B14F-4D97-AF65-F5344CB8AC3E}">
        <p14:creationId xmlns:p14="http://schemas.microsoft.com/office/powerpoint/2010/main" val="403902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馅饼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4278"/>
            <a:ext cx="5181600" cy="3134032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5" y="2529681"/>
            <a:ext cx="3409950" cy="2943225"/>
          </a:xfrm>
        </p:spPr>
      </p:pic>
    </p:spTree>
    <p:extLst>
      <p:ext uri="{BB962C8B-B14F-4D97-AF65-F5344CB8AC3E}">
        <p14:creationId xmlns:p14="http://schemas.microsoft.com/office/powerpoint/2010/main" val="395005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花卷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糖三角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26" y="2505075"/>
            <a:ext cx="4605735" cy="3684588"/>
          </a:xfrm>
        </p:spPr>
      </p:pic>
    </p:spTree>
    <p:extLst>
      <p:ext uri="{BB962C8B-B14F-4D97-AF65-F5344CB8AC3E}">
        <p14:creationId xmlns:p14="http://schemas.microsoft.com/office/powerpoint/2010/main" val="349790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烧饼、火烧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548731"/>
            <a:ext cx="4762500" cy="2905125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2486819"/>
            <a:ext cx="4762500" cy="3028950"/>
          </a:xfrm>
        </p:spPr>
      </p:pic>
    </p:spTree>
    <p:extLst>
      <p:ext uri="{BB962C8B-B14F-4D97-AF65-F5344CB8AC3E}">
        <p14:creationId xmlns:p14="http://schemas.microsoft.com/office/powerpoint/2010/main" val="36046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饺子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31" y="3013869"/>
            <a:ext cx="4762500" cy="2667000"/>
          </a:xfrm>
        </p:spPr>
      </p:pic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包子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8749"/>
            <a:ext cx="5183188" cy="3317240"/>
          </a:xfrm>
        </p:spPr>
      </p:pic>
    </p:spTree>
    <p:extLst>
      <p:ext uri="{BB962C8B-B14F-4D97-AF65-F5344CB8AC3E}">
        <p14:creationId xmlns:p14="http://schemas.microsoft.com/office/powerpoint/2010/main" val="261725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咸菜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03" y="3006726"/>
            <a:ext cx="3743325" cy="2857500"/>
          </a:xfrm>
        </p:spPr>
      </p:pic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酱菜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1" y="3006726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327447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93C9A-8542-4E8F-AC83-C78E4A41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r>
              <a:rPr lang="en-US" altLang="zh-CN" dirty="0"/>
              <a:t>+</a:t>
            </a:r>
            <a:r>
              <a:rPr lang="zh-CN" altLang="en-US" dirty="0"/>
              <a:t>弹幕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FF92D6-1497-4BF9-82C4-B9E7909F7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北京人有什么特点？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266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榨菜、泡菜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71172"/>
            <a:ext cx="5181600" cy="2860243"/>
          </a:xfrm>
        </p:spPr>
      </p:pic>
    </p:spTree>
    <p:extLst>
      <p:ext uri="{BB962C8B-B14F-4D97-AF65-F5344CB8AC3E}">
        <p14:creationId xmlns:p14="http://schemas.microsoft.com/office/powerpoint/2010/main" val="1179641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7EB27-64FE-AA4F-BFEB-268C7799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4" y="124287"/>
            <a:ext cx="11558726" cy="1056441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选词填空：</a:t>
            </a:r>
            <a:r>
              <a:rPr lang="zh-CN" altLang="en-US" sz="2800" b="1" dirty="0">
                <a:solidFill>
                  <a:srgbClr val="C00000"/>
                </a:solidFill>
              </a:rPr>
              <a:t>菜肴、美味、美味、忌讳、百姓、糕点、冲淡、偏爱、嗜好、排场、罪魁祸首、家喻户晓、乐此不疲、津津有味、酒足饭饱</a:t>
            </a:r>
            <a:endParaRPr kumimoji="1"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C3AC981-51EA-44DA-A8CD-56A38322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629"/>
            <a:ext cx="10515600" cy="5379868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、孙悟空的故事在中国（        ）。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、满汉全席一共有</a:t>
            </a:r>
            <a:r>
              <a:rPr lang="en-US" altLang="zh-CN" dirty="0"/>
              <a:t>108</a:t>
            </a:r>
            <a:r>
              <a:rPr lang="zh-CN" altLang="en-US" dirty="0"/>
              <a:t>道（       ）。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、享受各地的（       ）也是旅行的一个重要内容。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、中国的老（       ）很热情，很关心别人的事。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、奶奶的生日，还是带点儿（       ）吧，比鲜花更适合。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、我（       ）四川菜，你呢？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、主人这么热情，客人们被招待得很好，个个（       ）。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、选号码得时候，“</a:t>
            </a:r>
            <a:r>
              <a:rPr lang="en-US" altLang="zh-CN" dirty="0"/>
              <a:t>4</a:t>
            </a:r>
            <a:r>
              <a:rPr lang="zh-CN" altLang="en-US" dirty="0"/>
              <a:t>”是很多人的（       ）。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、北京烤鸭，堪称（     ），好吃极了！</a:t>
            </a:r>
            <a:endParaRPr lang="en-US" altLang="zh-CN" dirty="0"/>
          </a:p>
          <a:p>
            <a:r>
              <a:rPr lang="en-US" altLang="zh-CN" dirty="0"/>
              <a:t>10</a:t>
            </a:r>
            <a:r>
              <a:rPr lang="zh-CN" altLang="en-US" dirty="0"/>
              <a:t>、时间（       ）了他失恋的悲伤。</a:t>
            </a:r>
            <a:endParaRPr lang="en-US" altLang="zh-CN" dirty="0"/>
          </a:p>
          <a:p>
            <a:r>
              <a:rPr lang="en-US" altLang="zh-CN" dirty="0"/>
              <a:t>11</a:t>
            </a:r>
            <a:r>
              <a:rPr lang="zh-CN" altLang="en-US" dirty="0"/>
              <a:t>、他是这几起网络诈骗案的（       ），难逃法律的惩罚。</a:t>
            </a:r>
            <a:endParaRPr lang="en-US" altLang="zh-CN" dirty="0"/>
          </a:p>
          <a:p>
            <a:r>
              <a:rPr lang="en-US" altLang="zh-CN" dirty="0"/>
              <a:t>12</a:t>
            </a:r>
            <a:r>
              <a:rPr lang="zh-CN" altLang="en-US" dirty="0"/>
              <a:t>、婚礼有五百人参加，场面十分（       ）。</a:t>
            </a:r>
            <a:endParaRPr lang="en-US" altLang="zh-CN" dirty="0"/>
          </a:p>
          <a:p>
            <a:r>
              <a:rPr lang="en-US" altLang="zh-CN" dirty="0"/>
              <a:t>13</a:t>
            </a:r>
            <a:r>
              <a:rPr lang="zh-CN" altLang="en-US" dirty="0"/>
              <a:t>、老王没有别的（      ），就是每天离不开两瓶啤酒。</a:t>
            </a:r>
            <a:endParaRPr lang="en-US" altLang="zh-CN" dirty="0"/>
          </a:p>
          <a:p>
            <a:r>
              <a:rPr lang="en-US" altLang="zh-CN" dirty="0"/>
              <a:t>14</a:t>
            </a:r>
            <a:r>
              <a:rPr lang="zh-CN" altLang="en-US" dirty="0"/>
              <a:t>、看他俩聊得（       ），原来在交流打游戏的方法。</a:t>
            </a:r>
            <a:endParaRPr lang="en-US" altLang="zh-CN" dirty="0"/>
          </a:p>
          <a:p>
            <a:r>
              <a:rPr lang="en-US" altLang="zh-CN" dirty="0"/>
              <a:t>15</a:t>
            </a:r>
            <a:r>
              <a:rPr lang="zh-CN" altLang="en-US" dirty="0"/>
              <a:t>、每到周末，他就起大早去潘家园旧货市场转转，</a:t>
            </a:r>
            <a:r>
              <a:rPr kumimoji="1" lang="zh-CN" altLang="en-US" dirty="0"/>
              <a:t>（        ）。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439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7EB27-64FE-AA4F-BFEB-268C7799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4" y="124287"/>
            <a:ext cx="11558726" cy="1056441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选词填空：</a:t>
            </a:r>
            <a:r>
              <a:rPr lang="zh-CN" altLang="en-US" sz="2800" b="1" dirty="0">
                <a:solidFill>
                  <a:srgbClr val="C00000"/>
                </a:solidFill>
              </a:rPr>
              <a:t>菜肴、美食、美味、忌讳、百姓、糕点、冲淡、偏爱、嗜好、排场、罪魁祸首、家喻户晓、乐此不疲、津津有味、酒足饭饱</a:t>
            </a:r>
            <a:endParaRPr kumimoji="1"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C3AC981-51EA-44DA-A8CD-56A38322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629"/>
            <a:ext cx="10515600" cy="5379868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、孙悟空的故事在中国（     家喻户晓   ）。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、满汉全席一共有</a:t>
            </a:r>
            <a:r>
              <a:rPr lang="en-US" altLang="zh-CN" dirty="0"/>
              <a:t>108</a:t>
            </a:r>
            <a:r>
              <a:rPr lang="zh-CN" altLang="en-US" dirty="0"/>
              <a:t>道（    菜肴   ）。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、享受各地的（     美食  ）也是旅行的一个重要内容。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、中国的老（  百姓     ）很热情，很关心别人的事。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、奶奶的生日，还是带点儿（糕点       ）吧，比鲜花更适合。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、我（  偏爱     ）四川菜，你呢？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、主人这么热情，客人们被招待得很好，个个（  酒足饭饱     ）。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、选号码得时候，“</a:t>
            </a:r>
            <a:r>
              <a:rPr lang="en-US" altLang="zh-CN" dirty="0"/>
              <a:t>4</a:t>
            </a:r>
            <a:r>
              <a:rPr lang="zh-CN" altLang="en-US" dirty="0"/>
              <a:t>”是很多人的（       忌讳）。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、北京烤鸭，堪称（     美味），好吃极了！</a:t>
            </a:r>
            <a:endParaRPr lang="en-US" altLang="zh-CN" dirty="0"/>
          </a:p>
          <a:p>
            <a:r>
              <a:rPr lang="en-US" altLang="zh-CN" dirty="0"/>
              <a:t>10</a:t>
            </a:r>
            <a:r>
              <a:rPr lang="zh-CN" altLang="en-US" dirty="0"/>
              <a:t>、时间（      冲淡 ）了他失恋的悲伤。</a:t>
            </a:r>
            <a:endParaRPr lang="en-US" altLang="zh-CN" dirty="0"/>
          </a:p>
          <a:p>
            <a:r>
              <a:rPr lang="en-US" altLang="zh-CN" dirty="0"/>
              <a:t>11</a:t>
            </a:r>
            <a:r>
              <a:rPr lang="zh-CN" altLang="en-US" dirty="0"/>
              <a:t>、他是这几起网络诈骗案的（罪魁祸首       ），难逃法律的惩罚。</a:t>
            </a:r>
            <a:endParaRPr lang="en-US" altLang="zh-CN" dirty="0"/>
          </a:p>
          <a:p>
            <a:r>
              <a:rPr lang="en-US" altLang="zh-CN" dirty="0"/>
              <a:t>12</a:t>
            </a:r>
            <a:r>
              <a:rPr lang="zh-CN" altLang="en-US" dirty="0"/>
              <a:t>、婚礼有五百人参加，场面十分（       排场）。</a:t>
            </a:r>
            <a:endParaRPr lang="en-US" altLang="zh-CN" dirty="0"/>
          </a:p>
          <a:p>
            <a:r>
              <a:rPr lang="en-US" altLang="zh-CN" dirty="0"/>
              <a:t>13</a:t>
            </a:r>
            <a:r>
              <a:rPr lang="zh-CN" altLang="en-US" dirty="0"/>
              <a:t>、老王没有别的（      嗜好），就是每天离不开两瓶啤酒。</a:t>
            </a:r>
            <a:endParaRPr lang="en-US" altLang="zh-CN" dirty="0"/>
          </a:p>
          <a:p>
            <a:r>
              <a:rPr lang="en-US" altLang="zh-CN" dirty="0"/>
              <a:t>14</a:t>
            </a:r>
            <a:r>
              <a:rPr lang="zh-CN" altLang="en-US" dirty="0"/>
              <a:t>、看他俩聊得（       津津有味），原来在交流打游戏的方法。</a:t>
            </a:r>
            <a:endParaRPr lang="en-US" altLang="zh-CN" dirty="0"/>
          </a:p>
          <a:p>
            <a:r>
              <a:rPr lang="en-US" altLang="zh-CN" dirty="0"/>
              <a:t>15</a:t>
            </a:r>
            <a:r>
              <a:rPr lang="zh-CN" altLang="en-US" dirty="0"/>
              <a:t>、每到周末，他就起大早去潘家园旧货市场转转，</a:t>
            </a:r>
            <a:r>
              <a:rPr kumimoji="1" lang="zh-CN" altLang="en-US" dirty="0"/>
              <a:t>（ 乐此不疲       ）。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56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24F6A-E010-4A95-9125-0D692D58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  <a:r>
              <a:rPr lang="en-US" altLang="zh-CN" dirty="0"/>
              <a:t>1</a:t>
            </a:r>
            <a:r>
              <a:rPr lang="zh-CN" altLang="en-US" dirty="0"/>
              <a:t>，写在书上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24FB0-C7B5-48EE-AAC9-23F58A8F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词语练习</a:t>
            </a:r>
            <a:r>
              <a:rPr kumimoji="1" lang="en-US" altLang="zh-CN" dirty="0"/>
              <a:t>P43</a:t>
            </a:r>
            <a:r>
              <a:rPr kumimoji="1" lang="zh-CN" altLang="en-US" dirty="0"/>
              <a:t>，词语练习一二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435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45030-02A1-4FF0-9FC2-93F87F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阅读课文第一二段（弹幕）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CC62C-A66F-4795-B95B-1484B6C01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第一、二段提到了哪些北京美食？你吃过哪些？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169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4F54-1F09-A846-8429-83F7A213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31" y="78170"/>
            <a:ext cx="7729728" cy="62993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课文串讲：第一段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9639A-90A3-6E48-B80A-EEA2FDAD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59" y="808464"/>
            <a:ext cx="11574965" cy="5971366"/>
          </a:xfrm>
        </p:spPr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zh-CN" altLang="en-US" dirty="0">
                <a:highlight>
                  <a:srgbClr val="FFFF00"/>
                </a:highlight>
              </a:rPr>
              <a:t>满汉全席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zh-CN" altLang="en-US" dirty="0">
                <a:solidFill>
                  <a:srgbClr val="C00000"/>
                </a:solidFill>
              </a:rPr>
              <a:t>当数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>
                <a:highlight>
                  <a:srgbClr val="FFFF00"/>
                </a:highlight>
              </a:rPr>
              <a:t>3</a:t>
            </a:r>
            <a:r>
              <a:rPr kumimoji="1" lang="zh-CN" altLang="en-US" dirty="0">
                <a:highlight>
                  <a:srgbClr val="FFFF00"/>
                </a:highlight>
              </a:rPr>
              <a:t>、茉莉花茶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、平民百姓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941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013F11F-F6CB-492D-9E1A-115B310F173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第一段，提到喜欢辣的省份是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14C4-F4C9-47E0-9AC8-C18677499D6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湖南、四川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3017B4-17AC-44B0-9B31-8184FD6F1E0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湖南、湖北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EA1306-5648-43B1-B965-967950F585B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云南、贵州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AFAF02-4ADA-42D5-B327-543424A72A4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江西、福建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24D7582-14E5-409E-884E-183C53025EC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324D892-D1AE-45D3-9572-2482DD64DA5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FB334EC-77E2-4328-8FB9-0E2F015DACE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1637C78-DBD2-4A40-BB4A-13D7B56DE69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9FEDC80-6835-41B1-8811-DC23D7968D0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55EDF3-3ED4-45DC-B111-FCA506B01FF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713D353-64E5-476C-B7DE-DFEB1B3CD12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8BC4B839-B2C5-4962-BF55-0A2D8D7C349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4D81B33F-1580-4056-A825-0441BE6CBEA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64DA270C-3240-4545-A574-70C471608F5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DCFE458-AD76-4F02-A3BD-4DB3D0385DB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9632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45C581-E9C4-4851-BA19-1D59DBA844A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第一段提到喜欢甜的口味的地方是：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4DC2A7-8D25-4462-A059-7E3C9BBA5A8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657685-18FE-46BF-9A7D-C95FA136E85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无锡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FC722E-9D38-4BF1-A7CC-EC2F8AEAEBC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广东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EA1E4A-70E0-44DF-8C3E-348B087E040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杭州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2127DA6-E9F7-483C-96EF-5FD73532034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9FFA98E-1A89-414A-92D9-073833CD4FF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518C6C1-7194-4A57-B5D3-8F2C96C4498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77F3A0C-4F46-4B51-9C31-DE02FFC2F0F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13F9B5C-6AA1-4E24-B93F-BDE0F21D682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C13FE65-38F7-4A72-94D2-28AC162BF20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12978595-0080-46E6-A941-B32FCAAE750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28115107-50C2-4529-9361-209DBB154D5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059D332D-3ED0-4BD5-A951-CD6A19CEFB2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5C0E3C1A-A2EB-4260-BC46-841617165969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07440BC-767D-4945-AF0F-0EDCC9DBE9D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852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7BE63-934B-4C4F-A1B7-65F682A5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山西醋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C9AF97-4C1C-4D93-BD48-72BE396987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798" y="1942315"/>
            <a:ext cx="5847425" cy="4234648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DFDA643-D944-4740-B4F6-8FBF703D1F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289567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803C1-AA10-4175-A386-D5300200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满汉全席：</a:t>
            </a:r>
            <a:r>
              <a:rPr lang="en-US" altLang="zh-CN" dirty="0"/>
              <a:t>108</a:t>
            </a:r>
            <a:r>
              <a:rPr lang="zh-CN" altLang="en-US" dirty="0"/>
              <a:t>道主菜。三天。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D1C7A-F4C7-40D7-B2F9-7D6D41ACB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满汉全席，清朝时期宫廷盛宴。既有宫廷菜肴之特色，又有地方风味之精华；突出满族与汉族菜点特殊风味，烧烤、火锅、涮涮锅几乎不可缺少的菜点，同时又展示了汉族烹调的特色，扒、炸、炒、熘、烧等兼备，实乃中华菜系文化的瑰宝和最高境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满汉全席原是清代宫廷中举办宴会时满人和汉人合做的一种全席。满汉全席上菜一般至少一百零八种（南菜</a:t>
            </a:r>
            <a:r>
              <a:rPr lang="en-US" altLang="zh-CN" dirty="0"/>
              <a:t>54</a:t>
            </a:r>
            <a:r>
              <a:rPr lang="zh-CN" altLang="en-US" dirty="0"/>
              <a:t>道和北菜</a:t>
            </a:r>
            <a:r>
              <a:rPr lang="en-US" altLang="zh-CN" dirty="0"/>
              <a:t>54</a:t>
            </a:r>
            <a:r>
              <a:rPr lang="zh-CN" altLang="en-US" dirty="0"/>
              <a:t>道），分三天吃完。满汉全席菜式有咸有甜，有荤有素，取材广泛，用料精细，山珍海味无所不包。</a:t>
            </a:r>
          </a:p>
        </p:txBody>
      </p:sp>
    </p:spTree>
    <p:extLst>
      <p:ext uri="{BB962C8B-B14F-4D97-AF65-F5344CB8AC3E}">
        <p14:creationId xmlns:p14="http://schemas.microsoft.com/office/powerpoint/2010/main" val="73766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955ED-7CDC-8A4C-8553-7BCE50C2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853" y="44717"/>
            <a:ext cx="7729728" cy="758172"/>
          </a:xfrm>
        </p:spPr>
        <p:txBody>
          <a:bodyPr/>
          <a:lstStyle/>
          <a:p>
            <a:r>
              <a:rPr kumimoji="1" lang="zh-CN" altLang="en-US" dirty="0"/>
              <a:t>第一部分：生词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D4644D-0088-194D-A7FC-57C66B045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86883"/>
            <a:ext cx="10309302" cy="5508701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zh-CN" altLang="en-US" dirty="0">
                <a:highlight>
                  <a:srgbClr val="FFFF00"/>
                </a:highlight>
              </a:rPr>
              <a:t>醋</a:t>
            </a:r>
            <a:r>
              <a:rPr kumimoji="1" lang="zh-CN" altLang="en-US" dirty="0"/>
              <a:t>：</a:t>
            </a:r>
            <a:r>
              <a:rPr kumimoji="1"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米醋、果醋；（老）陈醋、香醋；糖醋；吃醋，醋坛子</a:t>
            </a:r>
            <a:endParaRPr kumimoji="1"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、喜：</a:t>
            </a:r>
            <a:r>
              <a:rPr kumimoji="1"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喜辣、喜酸、喜甜</a:t>
            </a:r>
            <a:endParaRPr kumimoji="1"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、家喻户晓：喻、晓：知道。人人皆知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、贵族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zh-CN" altLang="en-US" dirty="0">
                <a:solidFill>
                  <a:srgbClr val="C00000"/>
                </a:solidFill>
              </a:rPr>
              <a:t>菜</a:t>
            </a:r>
            <a:r>
              <a:rPr kumimoji="1" lang="zh-CN" altLang="en-US" b="1" dirty="0">
                <a:solidFill>
                  <a:srgbClr val="C00000"/>
                </a:solidFill>
              </a:rPr>
              <a:t>肴</a:t>
            </a:r>
            <a:r>
              <a:rPr kumimoji="1" lang="zh-CN" altLang="en-US" dirty="0"/>
              <a:t>：佳肴、肴</a:t>
            </a:r>
            <a:r>
              <a:rPr kumimoji="1" lang="zh-CN" altLang="en-US" b="1" dirty="0">
                <a:solidFill>
                  <a:srgbClr val="C00000"/>
                </a:solidFill>
              </a:rPr>
              <a:t>馔</a:t>
            </a:r>
            <a:r>
              <a:rPr kumimoji="1" lang="zh-CN" altLang="en-US" dirty="0"/>
              <a:t>、美味佳肴、珍</a:t>
            </a:r>
            <a:r>
              <a:rPr kumimoji="1" lang="zh-CN" altLang="en-US" b="1" dirty="0">
                <a:solidFill>
                  <a:srgbClr val="C00000"/>
                </a:solidFill>
              </a:rPr>
              <a:t>馐</a:t>
            </a:r>
            <a:r>
              <a:rPr kumimoji="1" lang="zh-CN" altLang="en-US" dirty="0"/>
              <a:t>美味</a:t>
            </a:r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、美食：美味、</a:t>
            </a:r>
            <a:endParaRPr kumimoji="1" lang="en-US" altLang="zh-CN" dirty="0"/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kumimoji="1" lang="zh-CN" altLang="en-US" dirty="0">
                <a:highlight>
                  <a:srgbClr val="FFFF00"/>
                </a:highlight>
              </a:rPr>
              <a:t>糕点</a:t>
            </a:r>
            <a:r>
              <a:rPr kumimoji="1" lang="zh-CN" altLang="en-US" dirty="0"/>
              <a:t>：点心</a:t>
            </a:r>
            <a:endParaRPr kumimoji="1" lang="en-US" altLang="zh-CN" dirty="0"/>
          </a:p>
          <a:p>
            <a:r>
              <a:rPr kumimoji="1" lang="en-US" altLang="zh-CN" dirty="0"/>
              <a:t>8</a:t>
            </a:r>
            <a:r>
              <a:rPr kumimoji="1" lang="zh-CN" altLang="en-US" dirty="0"/>
              <a:t>、</a:t>
            </a:r>
            <a:r>
              <a:rPr kumimoji="1" lang="zh-CN" altLang="en-US" dirty="0">
                <a:highlight>
                  <a:srgbClr val="FFFF00"/>
                </a:highlight>
              </a:rPr>
              <a:t>百姓</a:t>
            </a:r>
            <a:r>
              <a:rPr kumimoji="1" lang="zh-CN" altLang="en-US" dirty="0"/>
              <a:t>：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百家姓</a:t>
            </a:r>
            <a:r>
              <a:rPr kumimoji="1" lang="en-US" altLang="zh-CN" dirty="0"/>
              <a:t>》——</a:t>
            </a:r>
            <a:r>
              <a:rPr kumimoji="1" lang="zh-CN" altLang="en-US" dirty="0"/>
              <a:t>老百姓</a:t>
            </a:r>
            <a:endParaRPr kumimoji="1" lang="en-US" altLang="zh-CN" dirty="0"/>
          </a:p>
          <a:p>
            <a:r>
              <a:rPr kumimoji="1" lang="en-US" altLang="zh-CN" dirty="0"/>
              <a:t>9</a:t>
            </a:r>
            <a:r>
              <a:rPr kumimoji="1" lang="zh-CN" altLang="en-US" dirty="0"/>
              <a:t>、偏爱：宠爱、溺爱</a:t>
            </a:r>
            <a:endParaRPr kumimoji="1" lang="en-US" altLang="zh-CN" dirty="0"/>
          </a:p>
          <a:p>
            <a:r>
              <a:rPr kumimoji="1" lang="en-US" altLang="zh-CN" dirty="0"/>
              <a:t>11</a:t>
            </a:r>
            <a:r>
              <a:rPr kumimoji="1" lang="zh-CN" altLang="en-US" dirty="0"/>
              <a:t>、酒足饭饱</a:t>
            </a:r>
            <a:endParaRPr kumimoji="1" lang="en-US" altLang="zh-CN" dirty="0"/>
          </a:p>
          <a:p>
            <a:r>
              <a:rPr kumimoji="1" lang="en-US" altLang="zh-CN" dirty="0"/>
              <a:t>13</a:t>
            </a:r>
            <a:r>
              <a:rPr kumimoji="1" lang="zh-CN" altLang="en-US" dirty="0"/>
              <a:t>、</a:t>
            </a:r>
            <a:r>
              <a:rPr kumimoji="1" lang="zh-CN" altLang="en-US" dirty="0">
                <a:highlight>
                  <a:srgbClr val="FFFF00"/>
                </a:highlight>
              </a:rPr>
              <a:t>忌讳</a:t>
            </a:r>
            <a:r>
              <a:rPr kumimoji="1" lang="zh-CN" altLang="en-US" dirty="0"/>
              <a:t>：避讳</a:t>
            </a:r>
            <a:r>
              <a:rPr kumimoji="1" lang="en-US" altLang="zh-CN" dirty="0"/>
              <a:t>.</a:t>
            </a:r>
            <a:r>
              <a:rPr kumimoji="1" lang="zh-CN" altLang="en-US" dirty="0"/>
              <a:t>过年的忌讳、数字的忌讳、忌讳白色、忌讳说这件事</a:t>
            </a:r>
            <a:endParaRPr kumimoji="1" lang="en-US" altLang="zh-CN" dirty="0"/>
          </a:p>
          <a:p>
            <a:r>
              <a:rPr kumimoji="1" lang="en-US" altLang="zh-CN" dirty="0"/>
              <a:t>14</a:t>
            </a:r>
            <a:r>
              <a:rPr kumimoji="1" lang="zh-CN" altLang="en-US" dirty="0"/>
              <a:t>、冲淡</a:t>
            </a:r>
            <a:endParaRPr kumimoji="1" lang="en-US" altLang="zh-CN" dirty="0"/>
          </a:p>
          <a:p>
            <a:r>
              <a:rPr kumimoji="1" lang="en-US" altLang="zh-CN" dirty="0"/>
              <a:t>15</a:t>
            </a:r>
            <a:r>
              <a:rPr kumimoji="1" lang="zh-CN" altLang="en-US" dirty="0"/>
              <a:t>、罪魁祸首：罪、祸：罪恶、灾祸。魁、首：头，带头的。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07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满汉全席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6793"/>
            <a:ext cx="5181600" cy="3449002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91967"/>
            <a:ext cx="5181600" cy="3418654"/>
          </a:xfrm>
        </p:spPr>
      </p:pic>
    </p:spTree>
    <p:extLst>
      <p:ext uri="{BB962C8B-B14F-4D97-AF65-F5344CB8AC3E}">
        <p14:creationId xmlns:p14="http://schemas.microsoft.com/office/powerpoint/2010/main" val="236879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CE4C5-C2E6-4843-9879-A4B6D6AF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全聚德烤鸭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B119A8-6C53-4FD7-9F1C-095F344EB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221" y="1825625"/>
            <a:ext cx="6529557" cy="4351338"/>
          </a:xfrm>
        </p:spPr>
      </p:pic>
    </p:spTree>
    <p:extLst>
      <p:ext uri="{BB962C8B-B14F-4D97-AF65-F5344CB8AC3E}">
        <p14:creationId xmlns:p14="http://schemas.microsoft.com/office/powerpoint/2010/main" val="3360985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152D9-75F5-4299-8856-5D190D28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东来顺涮羊肉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1745AE7-48A5-4D78-8F7D-B28D9F473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82391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DB08D-D283-4A91-9EEB-09AD58E5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六必居酱菜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B8BBAB9-8952-4780-81CC-90ADBD6A1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387504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625E8-6356-4928-B689-59D42C5D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正明斋糕点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07297DA-7B71-4FAF-8D7D-826FF43E16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690689"/>
            <a:ext cx="7577831" cy="4351338"/>
          </a:xfr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42C1B5-8296-4D03-919E-FD92935B1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30431" y="1786939"/>
            <a:ext cx="2370338" cy="4351338"/>
          </a:xfrm>
        </p:spPr>
        <p:txBody>
          <a:bodyPr/>
          <a:lstStyle/>
          <a:p>
            <a:r>
              <a:rPr lang="zh-CN" altLang="en-US" dirty="0"/>
              <a:t>（现在“稻香村”更常见更受欢迎）</a:t>
            </a:r>
          </a:p>
        </p:txBody>
      </p:sp>
    </p:spTree>
    <p:extLst>
      <p:ext uri="{BB962C8B-B14F-4D97-AF65-F5344CB8AC3E}">
        <p14:creationId xmlns:p14="http://schemas.microsoft.com/office/powerpoint/2010/main" val="4014917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茉莉花茶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2044"/>
            <a:ext cx="5181600" cy="3238500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692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茉莉花茶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8" y="2350040"/>
            <a:ext cx="4351338" cy="4351338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5CFE78-B8CB-4EB2-A85D-990038449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3043778"/>
            <a:ext cx="5543550" cy="3657600"/>
          </a:xfrm>
          <a:prstGeom prst="rect">
            <a:avLst/>
          </a:prstGeom>
        </p:spPr>
      </p:pic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DB3EDE60-67B2-493E-9AAE-02F8B483E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74" y="-119225"/>
            <a:ext cx="43529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豆汁儿、炒肝儿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7" y="2053431"/>
            <a:ext cx="3476625" cy="3895725"/>
          </a:xfrm>
        </p:spPr>
      </p:pic>
    </p:spTree>
    <p:extLst>
      <p:ext uri="{BB962C8B-B14F-4D97-AF65-F5344CB8AC3E}">
        <p14:creationId xmlns:p14="http://schemas.microsoft.com/office/powerpoint/2010/main" val="1876202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3962D59-E4D3-46DD-8929-4C5716E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臭豆腐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150450C-7871-4BC2-BB3E-6BFDEC94F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350294"/>
            <a:ext cx="6096000" cy="3302000"/>
          </a:xfrm>
        </p:spPr>
      </p:pic>
    </p:spTree>
    <p:extLst>
      <p:ext uri="{BB962C8B-B14F-4D97-AF65-F5344CB8AC3E}">
        <p14:creationId xmlns:p14="http://schemas.microsoft.com/office/powerpoint/2010/main" val="3071307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A609D2C-E8ED-4C24-86B1-EDC4B1D6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王致和：腐乳、                臭豆腐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886B32B-FF3A-4306-B144-11C863D521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8385" y="2396971"/>
            <a:ext cx="4225770" cy="3710865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55BE6BD-F3EC-46C0-819D-D42A000313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53250" y="2696369"/>
            <a:ext cx="3619500" cy="2609850"/>
          </a:xfrm>
        </p:spPr>
      </p:pic>
    </p:spTree>
    <p:extLst>
      <p:ext uri="{BB962C8B-B14F-4D97-AF65-F5344CB8AC3E}">
        <p14:creationId xmlns:p14="http://schemas.microsoft.com/office/powerpoint/2010/main" val="110145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B3270-C2FE-4458-9D36-7DC9E10F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醋              吃醋（嫉妒）           醋坛子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B275F5-9053-466C-AA1E-8688E9340F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2992" y="2088384"/>
            <a:ext cx="5181600" cy="3808064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94F245A-2C95-44E8-998E-8CC5D2F9C7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7410" y="1834502"/>
            <a:ext cx="4906390" cy="4351338"/>
          </a:xfrm>
        </p:spPr>
      </p:pic>
    </p:spTree>
    <p:extLst>
      <p:ext uri="{BB962C8B-B14F-4D97-AF65-F5344CB8AC3E}">
        <p14:creationId xmlns:p14="http://schemas.microsoft.com/office/powerpoint/2010/main" val="2456308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D3189-088E-604C-91F5-E4900ED5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331" y="83745"/>
            <a:ext cx="7729728" cy="1188720"/>
          </a:xfrm>
        </p:spPr>
        <p:txBody>
          <a:bodyPr/>
          <a:lstStyle/>
          <a:p>
            <a:r>
              <a:rPr kumimoji="1" lang="zh-CN" altLang="en-US" dirty="0"/>
              <a:t>语言点</a:t>
            </a:r>
            <a:r>
              <a:rPr kumimoji="1" lang="en-US" altLang="zh-CN" dirty="0"/>
              <a:t>1 </a:t>
            </a:r>
            <a:r>
              <a:rPr kumimoji="1" lang="zh-CN" altLang="en-US" dirty="0">
                <a:highlight>
                  <a:srgbClr val="FFFF00"/>
                </a:highlight>
              </a:rPr>
              <a:t>好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6B96E9-2B34-4549-8706-BCF02499B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761" y="1338146"/>
            <a:ext cx="10353907" cy="5249085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400" dirty="0">
                <a:highlight>
                  <a:srgbClr val="FFFF00"/>
                </a:highlight>
              </a:rPr>
              <a:t>1</a:t>
            </a:r>
            <a:r>
              <a:rPr kumimoji="1" lang="zh-CN" altLang="en-US" sz="2400" dirty="0">
                <a:highlight>
                  <a:srgbClr val="FFFF00"/>
                </a:highlight>
              </a:rPr>
              <a:t>、山西人好吃醋，无锡人好食甜，四川、湖南人喜辣椒，似乎已是家喻户晓的事情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、形容一个人贪吃又懒，常用“</a:t>
            </a:r>
            <a:r>
              <a:rPr kumimoji="1" lang="zh-CN" altLang="en-US" sz="2400" dirty="0">
                <a:highlight>
                  <a:srgbClr val="FFFF00"/>
                </a:highlight>
              </a:rPr>
              <a:t>好吃懒做”</a:t>
            </a:r>
            <a:r>
              <a:rPr kumimoji="1" lang="zh-CN" altLang="en-US" sz="2400" dirty="0"/>
              <a:t>这个词。</a:t>
            </a:r>
            <a:endParaRPr kumimoji="1" lang="en-US" altLang="zh-CN" sz="2400" dirty="0"/>
          </a:p>
          <a:p>
            <a:r>
              <a:rPr kumimoji="1" lang="en-US" altLang="zh-CN" sz="2400" dirty="0"/>
              <a:t>3</a:t>
            </a:r>
            <a:r>
              <a:rPr kumimoji="1" lang="zh-CN" altLang="en-US" sz="2400" dirty="0"/>
              <a:t>、老大爷在外面</a:t>
            </a:r>
            <a:r>
              <a:rPr kumimoji="1" lang="zh-CN" altLang="en-US" sz="2400" dirty="0">
                <a:highlight>
                  <a:srgbClr val="FFFF00"/>
                </a:highlight>
              </a:rPr>
              <a:t>好管闲事</a:t>
            </a:r>
            <a:r>
              <a:rPr kumimoji="1" lang="zh-CN" altLang="en-US" sz="2400" dirty="0"/>
              <a:t>，遇到什么不合理的事情都要说几句。</a:t>
            </a:r>
            <a:endParaRPr kumimoji="1" lang="en-US" altLang="zh-CN" sz="2400" dirty="0"/>
          </a:p>
          <a:p>
            <a:r>
              <a:rPr kumimoji="1" lang="en-US" altLang="zh-CN" sz="2400" dirty="0"/>
              <a:t>4</a:t>
            </a:r>
            <a:r>
              <a:rPr kumimoji="1" lang="zh-CN" altLang="en-US" sz="2400" dirty="0"/>
              <a:t>、他就是</a:t>
            </a:r>
            <a:r>
              <a:rPr kumimoji="1" lang="zh-CN" altLang="en-US" sz="2400" dirty="0">
                <a:highlight>
                  <a:srgbClr val="FFFF00"/>
                </a:highlight>
              </a:rPr>
              <a:t>好开玩笑</a:t>
            </a:r>
            <a:r>
              <a:rPr kumimoji="1" lang="zh-CN" altLang="en-US" sz="2400" dirty="0"/>
              <a:t>，你别当真。</a:t>
            </a:r>
            <a:endParaRPr kumimoji="1" lang="en-US" altLang="zh-CN" sz="2400" dirty="0"/>
          </a:p>
          <a:p>
            <a:r>
              <a:rPr kumimoji="1" lang="en-US" altLang="zh-CN" sz="2400" dirty="0"/>
              <a:t>5</a:t>
            </a:r>
            <a:r>
              <a:rPr kumimoji="1" lang="zh-CN" altLang="en-US" sz="2400" dirty="0"/>
              <a:t>、老北京</a:t>
            </a:r>
            <a:r>
              <a:rPr kumimoji="1" lang="zh-CN" altLang="en-US" sz="2400" dirty="0">
                <a:highlight>
                  <a:srgbClr val="FFFF00"/>
                </a:highlight>
              </a:rPr>
              <a:t>好喝</a:t>
            </a:r>
            <a:r>
              <a:rPr kumimoji="1" lang="zh-CN" altLang="en-US" sz="2400" dirty="0"/>
              <a:t>茉莉花茶，江浙一带好喝龙井，福建、广东人好喝功夫茶，</a:t>
            </a:r>
            <a:endParaRPr kumimoji="1" lang="en-US" altLang="zh-CN" sz="2400" dirty="0"/>
          </a:p>
          <a:p>
            <a:r>
              <a:rPr kumimoji="1" lang="zh-CN" altLang="en-US" sz="2400" dirty="0"/>
              <a:t>西北人好喝八宝茶，最近流行喝普洱茶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/>
              <a:t>请问您好喝什么茶？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回答问题：</a:t>
            </a:r>
            <a:endParaRPr kumimoji="1" lang="en-US" altLang="zh-CN" sz="2400" dirty="0"/>
          </a:p>
          <a:p>
            <a:r>
              <a:rPr kumimoji="1" lang="en-US" altLang="zh-CN" sz="2400" dirty="0"/>
              <a:t>1</a:t>
            </a:r>
            <a:r>
              <a:rPr kumimoji="1" lang="zh-CN" altLang="en-US" sz="2400" dirty="0"/>
              <a:t>、你爱喝茶还是咖啡？</a:t>
            </a:r>
            <a:endParaRPr kumimoji="1" lang="en-US" altLang="zh-CN" sz="2400" dirty="0"/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、周末你喜欢做什么？</a:t>
            </a:r>
            <a:endParaRPr kumimoji="1" lang="en-US" altLang="zh-CN" sz="2400" dirty="0"/>
          </a:p>
          <a:p>
            <a:r>
              <a:rPr kumimoji="1" lang="en-US" altLang="zh-CN" sz="2400" dirty="0"/>
              <a:t>3</a:t>
            </a:r>
            <a:r>
              <a:rPr kumimoji="1" lang="zh-CN" altLang="en-US" sz="2400" dirty="0"/>
              <a:t>、老北京喜欢哪种茶？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5393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5F450-792D-4A2D-948A-EF9EFBEF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读出下面的句子：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A19F3B-239D-4B38-9709-6B396D570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、茉莉花茶很好喝，老北京人好喝茉莉花茶。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、酒是个好东西，但好酒贪杯就不对了。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、好小伙子从来不好色，好色的都不是好人。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、爱之不如好之，好之不如乐之。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、好不好，家乡水。我就好这一口。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、我不好抽烟，再好的烟我也品不出味儿来。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、这些八卦不是好话，我不好谈这个。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、他是个好人，就是有时候好开玩笑。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、遇上好天气，他好骑上自行车去颐和园转转。</a:t>
            </a:r>
            <a:endParaRPr lang="en-US" altLang="zh-CN" dirty="0"/>
          </a:p>
          <a:p>
            <a:r>
              <a:rPr lang="en-US" altLang="zh-CN" dirty="0"/>
              <a:t>10</a:t>
            </a:r>
            <a:r>
              <a:rPr lang="zh-CN" altLang="en-US" dirty="0"/>
              <a:t>、他好钓鱼，今天钓了一条好大的鱼。</a:t>
            </a:r>
            <a:endParaRPr lang="en-US" altLang="zh-CN" dirty="0"/>
          </a:p>
          <a:p>
            <a:r>
              <a:rPr lang="en-US" altLang="zh-CN" dirty="0"/>
              <a:t>11</a:t>
            </a:r>
            <a:r>
              <a:rPr lang="zh-CN" altLang="en-US" dirty="0"/>
              <a:t>、他好咖啡我好茶，遇上好咖啡好茶，我们就约了一起品尝。</a:t>
            </a:r>
          </a:p>
        </p:txBody>
      </p:sp>
    </p:spTree>
    <p:extLst>
      <p:ext uri="{BB962C8B-B14F-4D97-AF65-F5344CB8AC3E}">
        <p14:creationId xmlns:p14="http://schemas.microsoft.com/office/powerpoint/2010/main" val="1846628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76985-2319-574D-9622-037335E7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604" y="50292"/>
            <a:ext cx="7729728" cy="791625"/>
          </a:xfrm>
        </p:spPr>
        <p:txBody>
          <a:bodyPr/>
          <a:lstStyle/>
          <a:p>
            <a:r>
              <a:rPr kumimoji="1" lang="zh-CN" altLang="en-US" dirty="0"/>
              <a:t>语言点</a:t>
            </a:r>
            <a:r>
              <a:rPr kumimoji="1" lang="en-US" altLang="zh-CN" dirty="0"/>
              <a:t>2 </a:t>
            </a:r>
            <a:r>
              <a:rPr kumimoji="1" lang="en-US" altLang="zh-CN" dirty="0">
                <a:highlight>
                  <a:srgbClr val="FFFF00"/>
                </a:highlight>
              </a:rPr>
              <a:t>~~</a:t>
            </a:r>
            <a:r>
              <a:rPr kumimoji="1" lang="zh-CN" altLang="en-US" dirty="0">
                <a:highlight>
                  <a:srgbClr val="FFFF00"/>
                </a:highlight>
              </a:rPr>
              <a:t>当数</a:t>
            </a:r>
            <a:r>
              <a:rPr kumimoji="1" lang="en-US" altLang="zh-CN" dirty="0">
                <a:highlight>
                  <a:srgbClr val="FFFF00"/>
                </a:highlight>
              </a:rPr>
              <a:t>~~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1E1348-8257-0141-965B-920D61433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259" y="903249"/>
            <a:ext cx="11273881" cy="5714999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400" dirty="0">
                <a:highlight>
                  <a:srgbClr val="FFFF00"/>
                </a:highlight>
              </a:rPr>
              <a:t>1</a:t>
            </a:r>
            <a:r>
              <a:rPr kumimoji="1" lang="zh-CN" altLang="en-US" sz="2400" dirty="0">
                <a:highlight>
                  <a:srgbClr val="FFFF00"/>
                </a:highlight>
              </a:rPr>
              <a:t>、老北京的美食当数全聚德的烤鸭、东来顺的涮羊肉、六必居的酱菜、正明斋的点心。</a:t>
            </a:r>
            <a:endParaRPr kumimoji="1" lang="en-US" altLang="zh-CN" sz="2400" dirty="0">
              <a:highlight>
                <a:srgbClr val="FFFF00"/>
              </a:highlight>
            </a:endParaRPr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、古典小说中家喻户晓的当数</a:t>
            </a:r>
            <a:r>
              <a:rPr kumimoji="1" lang="en-US" altLang="zh-CN" sz="2400" dirty="0"/>
              <a:t>《</a:t>
            </a:r>
            <a:r>
              <a:rPr kumimoji="1" lang="zh-CN" altLang="en-US" sz="2400" dirty="0"/>
              <a:t>水浒传</a:t>
            </a:r>
            <a:r>
              <a:rPr kumimoji="1" lang="en-US" altLang="zh-CN" sz="2400" dirty="0"/>
              <a:t>》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《</a:t>
            </a:r>
            <a:r>
              <a:rPr kumimoji="1" lang="zh-CN" altLang="en-US" sz="2400" dirty="0"/>
              <a:t>三国演义</a:t>
            </a:r>
            <a:r>
              <a:rPr kumimoji="1" lang="en-US" altLang="zh-CN" sz="2400" dirty="0"/>
              <a:t>》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《</a:t>
            </a:r>
            <a:r>
              <a:rPr kumimoji="1" lang="zh-CN" altLang="en-US" sz="2400" dirty="0"/>
              <a:t>西游记</a:t>
            </a:r>
            <a:r>
              <a:rPr kumimoji="1" lang="en-US" altLang="zh-CN" sz="2400" dirty="0"/>
              <a:t>》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《</a:t>
            </a:r>
            <a:r>
              <a:rPr kumimoji="1" lang="zh-CN" altLang="en-US" sz="2400" dirty="0"/>
              <a:t>红楼梦</a:t>
            </a:r>
            <a:r>
              <a:rPr kumimoji="1" lang="en-US" altLang="zh-CN" sz="2400" dirty="0"/>
              <a:t>》</a:t>
            </a:r>
            <a:r>
              <a:rPr kumimoji="1" lang="zh-CN" altLang="en-US" sz="2400" dirty="0"/>
              <a:t>了。</a:t>
            </a:r>
            <a:endParaRPr kumimoji="1" lang="en-US" altLang="zh-CN" sz="2400" dirty="0"/>
          </a:p>
          <a:p>
            <a:r>
              <a:rPr kumimoji="1" lang="en-US" altLang="zh-CN" sz="2400" dirty="0"/>
              <a:t>3</a:t>
            </a:r>
            <a:r>
              <a:rPr kumimoji="1" lang="zh-CN" altLang="en-US" sz="2400" dirty="0"/>
              <a:t>、到中国以后，我提高的最快的当数听力和口语了。</a:t>
            </a:r>
            <a:endParaRPr kumimoji="1" lang="en-US" altLang="zh-CN" sz="2400" dirty="0"/>
          </a:p>
          <a:p>
            <a:r>
              <a:rPr kumimoji="1" lang="en-US" altLang="zh-CN" sz="2400" dirty="0"/>
              <a:t>4</a:t>
            </a:r>
            <a:r>
              <a:rPr kumimoji="1" lang="zh-CN" altLang="en-US" sz="2400" dirty="0"/>
              <a:t>、这些年对人们生活影响最大的当数微信和支付宝了。</a:t>
            </a:r>
            <a:endParaRPr kumimoji="1" lang="en-US" altLang="zh-CN" sz="2400" dirty="0"/>
          </a:p>
          <a:p>
            <a:r>
              <a:rPr kumimoji="1" lang="en-US" altLang="zh-CN" sz="2400" dirty="0"/>
              <a:t>5</a:t>
            </a:r>
            <a:r>
              <a:rPr kumimoji="1" lang="zh-CN" altLang="en-US" sz="2400" dirty="0"/>
              <a:t>、我最不喜欢的小吃当数豆汁儿了！</a:t>
            </a:r>
            <a:endParaRPr kumimoji="1" lang="en-US" altLang="zh-CN" sz="2400" dirty="0"/>
          </a:p>
          <a:p>
            <a:r>
              <a:rPr kumimoji="1" lang="en-US" altLang="zh-CN" sz="2400" dirty="0"/>
              <a:t>6</a:t>
            </a:r>
            <a:r>
              <a:rPr kumimoji="1" lang="zh-CN" altLang="en-US" sz="2400" dirty="0"/>
              <a:t>、说起北京的名胜古迹，当数长城故宫颐和园。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回答：</a:t>
            </a:r>
            <a:endParaRPr kumimoji="1" lang="en-US" altLang="zh-CN" sz="2400" dirty="0"/>
          </a:p>
          <a:p>
            <a:r>
              <a:rPr kumimoji="1" lang="en-US" altLang="zh-CN" sz="2400" dirty="0"/>
              <a:t>1</a:t>
            </a:r>
            <a:r>
              <a:rPr kumimoji="1" lang="zh-CN" altLang="en-US" sz="2400" dirty="0"/>
              <a:t>、老北京的美食最有名的是哪一种？</a:t>
            </a:r>
            <a:endParaRPr kumimoji="1" lang="en-US" altLang="zh-CN" sz="2400" dirty="0"/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、你们国家最有名的美食是什么？</a:t>
            </a:r>
            <a:endParaRPr kumimoji="1" lang="en-US" altLang="zh-CN" sz="2400" dirty="0"/>
          </a:p>
          <a:p>
            <a:r>
              <a:rPr kumimoji="1" lang="en-US" altLang="zh-CN" sz="2400" dirty="0"/>
              <a:t>3</a:t>
            </a:r>
            <a:r>
              <a:rPr kumimoji="1" lang="zh-CN" altLang="en-US" sz="2400" dirty="0"/>
              <a:t>、你去过的地方，哪里风景最美？</a:t>
            </a:r>
            <a:endParaRPr kumimoji="1" lang="en-US" altLang="zh-CN" sz="2400" dirty="0"/>
          </a:p>
          <a:p>
            <a:r>
              <a:rPr kumimoji="1" lang="en-US" altLang="zh-CN" sz="2400" dirty="0"/>
              <a:t>4</a:t>
            </a:r>
            <a:r>
              <a:rPr kumimoji="1" lang="zh-CN" altLang="en-US" sz="2400" dirty="0"/>
              <a:t>、你最爱看的电影是哪一部？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0385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87372-7EA1-40EF-8322-7AB519FB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回答：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60241-2216-491A-9AA3-25BFBDFF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、你们国家，最有名的古迹是什么？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、你们国家，最有名的美食是什么？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、你们国家，最有名的运动员是谁？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、你们国家，最有名的文学家是谁？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、你们国家，最有名的政治家是谁？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、中国最有名的古迹是哪个？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、北京最有名的烤鸭店是哪家？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、清华最好吃的食堂是哪个？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、你最喜欢的历史人物是谁？</a:t>
            </a:r>
            <a:endParaRPr lang="en-US" altLang="zh-CN" dirty="0"/>
          </a:p>
          <a:p>
            <a:r>
              <a:rPr lang="en-US" altLang="zh-CN" dirty="0"/>
              <a:t>10</a:t>
            </a:r>
            <a:r>
              <a:rPr lang="zh-CN" altLang="en-US" dirty="0"/>
              <a:t>、你最喜欢的明星是谁？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46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4F54-1F09-A846-8429-83F7A213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31" y="78170"/>
            <a:ext cx="7729728" cy="62993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课文串讲：第二段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9639A-90A3-6E48-B80A-EEA2FDAD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59" y="826220"/>
            <a:ext cx="11574965" cy="5971366"/>
          </a:xfrm>
        </p:spPr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、访亲问友：</a:t>
            </a:r>
            <a:r>
              <a:rPr kumimoji="1" lang="en-US" altLang="zh-CN" dirty="0"/>
              <a:t>==</a:t>
            </a:r>
            <a:r>
              <a:rPr kumimoji="1" lang="zh-CN" altLang="en-US" dirty="0"/>
              <a:t>访问亲友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、往往：</a:t>
            </a:r>
            <a:r>
              <a:rPr kumimoji="1" lang="zh-CN" altLang="en-US" dirty="0">
                <a:sym typeface="Wingdings" panose="05000000000000000000" pitchFamily="2" charset="2"/>
              </a:rPr>
              <a:t> （过去）常常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、北京烤鸭：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、外来客</a:t>
            </a:r>
            <a:endParaRPr kumimoji="1" lang="en-US" altLang="zh-CN" dirty="0"/>
          </a:p>
          <a:p>
            <a:r>
              <a:rPr kumimoji="1" lang="en-US" altLang="zh-CN" dirty="0">
                <a:sym typeface="Wingdings" panose="05000000000000000000" pitchFamily="2" charset="2"/>
              </a:rPr>
              <a:t>4</a:t>
            </a:r>
            <a:r>
              <a:rPr kumimoji="1" lang="zh-CN" altLang="en-US" dirty="0">
                <a:sym typeface="Wingdings" panose="05000000000000000000" pitchFamily="2" charset="2"/>
              </a:rPr>
              <a:t>、</a:t>
            </a:r>
            <a:r>
              <a:rPr kumimoji="1" lang="zh-CN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吃不出</a:t>
            </a:r>
            <a:r>
              <a:rPr kumimoji="1" lang="en-US" altLang="zh-CN" dirty="0">
                <a:sym typeface="Wingdings" panose="05000000000000000000" pitchFamily="2" charset="2"/>
              </a:rPr>
              <a:t>~~</a:t>
            </a:r>
            <a:r>
              <a:rPr kumimoji="1" lang="zh-CN" altLang="en-US" dirty="0">
                <a:sym typeface="Wingdings" panose="05000000000000000000" pitchFamily="2" charset="2"/>
              </a:rPr>
              <a:t>：吃不来、吃不下</a:t>
            </a:r>
            <a:endParaRPr kumimoji="1" lang="en-US" altLang="zh-CN" dirty="0">
              <a:sym typeface="Wingdings" panose="05000000000000000000" pitchFamily="2" charset="2"/>
            </a:endParaRPr>
          </a:p>
          <a:p>
            <a:r>
              <a:rPr kumimoji="1"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5</a:t>
            </a:r>
            <a:r>
              <a:rPr kumimoji="1"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、待到</a:t>
            </a:r>
            <a:r>
              <a:rPr kumimoji="1"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~~</a:t>
            </a:r>
            <a:r>
              <a:rPr kumimoji="1"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之时</a:t>
            </a:r>
            <a:endParaRPr kumimoji="1" lang="en-US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kumimoji="1"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6</a:t>
            </a:r>
            <a:r>
              <a:rPr kumimoji="1"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、</a:t>
            </a:r>
            <a:r>
              <a:rPr kumimoji="1"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~~~</a:t>
            </a:r>
            <a:r>
              <a:rPr kumimoji="1"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，当数</a:t>
            </a:r>
            <a:r>
              <a:rPr kumimoji="1"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~~~</a:t>
            </a:r>
            <a:r>
              <a:rPr kumimoji="1" lang="zh-CN" altLang="en-US" dirty="0">
                <a:sym typeface="Wingdings" panose="05000000000000000000" pitchFamily="2" charset="2"/>
              </a:rPr>
              <a:t>：</a:t>
            </a:r>
            <a:endParaRPr kumimoji="1" lang="en-US" altLang="zh-CN" dirty="0">
              <a:sym typeface="Wingdings" panose="05000000000000000000" pitchFamily="2" charset="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371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5CE3F-4838-491E-99C3-F5787CCA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ym typeface="Wingdings" panose="05000000000000000000" pitchFamily="2" charset="2"/>
              </a:rPr>
              <a:t>辨析填空：吃不出、吃不进、吃不来、吃不起、吃不下、</a:t>
            </a:r>
            <a:br>
              <a:rPr kumimoji="1" lang="en-US" altLang="zh-CN" sz="3200" dirty="0">
                <a:sym typeface="Wingdings" panose="05000000000000000000" pitchFamily="2" charset="2"/>
              </a:rPr>
            </a:br>
            <a:r>
              <a:rPr kumimoji="1" lang="en-US" altLang="zh-CN" sz="3200" dirty="0">
                <a:sym typeface="Wingdings" panose="05000000000000000000" pitchFamily="2" charset="2"/>
              </a:rPr>
              <a:t>                  </a:t>
            </a:r>
            <a:r>
              <a:rPr kumimoji="1" lang="zh-CN" altLang="en-US" sz="3200" dirty="0">
                <a:sym typeface="Wingdings" panose="05000000000000000000" pitchFamily="2" charset="2"/>
              </a:rPr>
              <a:t>吃不上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D7F0E5-2903-4F57-93DB-AA643CC8A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、那一年，他家穷得春节连饺子都（         ）。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、孩子还在医院里，她怎么能（       ）这些饭菜？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、都说大董烤鸭比全聚德的好，我怎么（      ）呢？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、她是湖南人，（       ）四川的麻辣。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、能看得见故宫角楼的那家餐厅太贵了，我们学生（         ）。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、我太饱了，现在什么也（       ）啦！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0500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5CE3F-4838-491E-99C3-F5787CCA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ym typeface="Wingdings" panose="05000000000000000000" pitchFamily="2" charset="2"/>
              </a:rPr>
              <a:t>辨析填空：吃不出、吃不进、吃不来、吃不起、吃不下、</a:t>
            </a:r>
            <a:br>
              <a:rPr kumimoji="1" lang="en-US" altLang="zh-CN" sz="3200" dirty="0">
                <a:sym typeface="Wingdings" panose="05000000000000000000" pitchFamily="2" charset="2"/>
              </a:rPr>
            </a:br>
            <a:r>
              <a:rPr kumimoji="1" lang="en-US" altLang="zh-CN" sz="3200" dirty="0">
                <a:sym typeface="Wingdings" panose="05000000000000000000" pitchFamily="2" charset="2"/>
              </a:rPr>
              <a:t>                  </a:t>
            </a:r>
            <a:r>
              <a:rPr kumimoji="1" lang="zh-CN" altLang="en-US" sz="3200" dirty="0">
                <a:sym typeface="Wingdings" panose="05000000000000000000" pitchFamily="2" charset="2"/>
              </a:rPr>
              <a:t>吃不上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D7F0E5-2903-4F57-93DB-AA643CC8A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、那一年，他家穷得春节连饺子都（ 吃不起        ）。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、孩子还在医院里，她怎么能（      吃得下 ）这些饭菜？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、都说大董烤鸭比全聚德的好，我怎么（   吃不出   ）呢？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、她是湖南人，（    吃不来   ）四川的麻辣。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、能看得见故宫角楼的那家餐厅太贵了，我们学生（  吃不起       ）。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、我太饱了，现在什么也（    吃不进   ）啦！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6654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6DF4B-6031-374A-B000-30751EE82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755" y="19812"/>
            <a:ext cx="7729728" cy="959243"/>
          </a:xfrm>
        </p:spPr>
        <p:txBody>
          <a:bodyPr/>
          <a:lstStyle/>
          <a:p>
            <a:r>
              <a:rPr kumimoji="1" lang="zh-CN" altLang="en-US" dirty="0"/>
              <a:t>语言点</a:t>
            </a:r>
            <a:r>
              <a:rPr kumimoji="1" lang="en-US" altLang="zh-CN" dirty="0"/>
              <a:t>3 </a:t>
            </a:r>
            <a:r>
              <a:rPr kumimoji="1" lang="zh-CN" altLang="en-US" dirty="0">
                <a:highlight>
                  <a:srgbClr val="FFFF00"/>
                </a:highlight>
              </a:rPr>
              <a:t>待到</a:t>
            </a:r>
            <a:r>
              <a:rPr kumimoji="1" lang="en-US" altLang="zh-CN" dirty="0">
                <a:highlight>
                  <a:srgbClr val="FFFF00"/>
                </a:highlight>
              </a:rPr>
              <a:t>~~</a:t>
            </a:r>
            <a:r>
              <a:rPr kumimoji="1" lang="zh-CN" altLang="en-US" dirty="0">
                <a:highlight>
                  <a:srgbClr val="FFFF00"/>
                </a:highlight>
              </a:rPr>
              <a:t>之时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0F519-3D64-0545-B1B4-EC6FCF6B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27" y="1062182"/>
            <a:ext cx="11582399" cy="5795818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highlight>
                  <a:srgbClr val="FFFF00"/>
                </a:highlight>
              </a:rPr>
              <a:t>1</a:t>
            </a:r>
            <a:r>
              <a:rPr kumimoji="1" lang="zh-CN" altLang="en-US" sz="2400" dirty="0">
                <a:highlight>
                  <a:srgbClr val="FFFF00"/>
                </a:highlight>
              </a:rPr>
              <a:t>、待到酒足饭饱之时，烤鸭上来了。</a:t>
            </a:r>
            <a:endParaRPr kumimoji="1" lang="en-US" altLang="zh-CN" sz="2400" dirty="0">
              <a:highlight>
                <a:srgbClr val="FFFF00"/>
              </a:highlight>
            </a:endParaRPr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、小王每天熬夜赶写论文，待到论文完成之时，真怕他身体吃不消了。</a:t>
            </a:r>
            <a:endParaRPr kumimoji="1" lang="en-US" altLang="zh-CN" sz="2400" dirty="0"/>
          </a:p>
          <a:p>
            <a:r>
              <a:rPr kumimoji="1" lang="en-US" altLang="zh-CN" sz="2400" dirty="0"/>
              <a:t>3</a:t>
            </a:r>
            <a:r>
              <a:rPr kumimoji="1" lang="zh-CN" altLang="en-US" sz="2400" dirty="0"/>
              <a:t>、待到孩子们都长大了，独立生活之时，很多父母却产生了失落感。</a:t>
            </a:r>
            <a:endParaRPr kumimoji="1" lang="en-US" altLang="zh-CN" sz="2400" dirty="0"/>
          </a:p>
          <a:p>
            <a:r>
              <a:rPr kumimoji="1" lang="en-US" altLang="zh-CN" sz="2400" dirty="0"/>
              <a:t>4</a:t>
            </a:r>
            <a:r>
              <a:rPr kumimoji="1" lang="zh-CN" altLang="en-US" sz="2400" dirty="0"/>
              <a:t>、人总是对有些没发生的事情感到恐惧，待到真的面对之时，也就不那么恐惧了。</a:t>
            </a:r>
            <a:endParaRPr kumimoji="1" lang="en-US" altLang="zh-CN" sz="2400" dirty="0"/>
          </a:p>
          <a:p>
            <a:r>
              <a:rPr kumimoji="1" lang="en-US" altLang="zh-CN" sz="2400" dirty="0"/>
              <a:t>5</a:t>
            </a:r>
            <a:r>
              <a:rPr kumimoji="1" lang="zh-CN" altLang="en-US" sz="2400" dirty="0"/>
              <a:t>、待到疫情结束之时，我一定要去把那些餐馆一一吃个遍！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回答问题：</a:t>
            </a:r>
            <a:endParaRPr kumimoji="1" lang="en-US" altLang="zh-CN" sz="2400" dirty="0"/>
          </a:p>
          <a:p>
            <a:r>
              <a:rPr kumimoji="1" lang="en-US" altLang="zh-CN" sz="2400" dirty="0"/>
              <a:t>1</a:t>
            </a:r>
            <a:r>
              <a:rPr kumimoji="1" lang="zh-CN" altLang="en-US" sz="2400" dirty="0"/>
              <a:t>、他俩打算什么时候结婚？</a:t>
            </a:r>
            <a:endParaRPr kumimoji="1" lang="en-US" altLang="zh-CN" sz="2400" dirty="0"/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、疫情结束时，你打算干什么？</a:t>
            </a:r>
            <a:endParaRPr kumimoji="1" lang="en-US" altLang="zh-CN" sz="2400" dirty="0"/>
          </a:p>
          <a:p>
            <a:r>
              <a:rPr kumimoji="1" lang="en-US" altLang="zh-CN" sz="2400" dirty="0"/>
              <a:t>3</a:t>
            </a:r>
            <a:r>
              <a:rPr kumimoji="1" lang="zh-CN" altLang="en-US" sz="2400" dirty="0"/>
              <a:t>、你打算什么时候和她表白？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pPr marL="0" indent="0">
              <a:buNone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7748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D3189-088E-604C-91F5-E4900ED5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331" y="83745"/>
            <a:ext cx="7729728" cy="1188720"/>
          </a:xfrm>
        </p:spPr>
        <p:txBody>
          <a:bodyPr/>
          <a:lstStyle/>
          <a:p>
            <a:r>
              <a:rPr kumimoji="1" lang="zh-CN" altLang="en-US" dirty="0"/>
              <a:t>语言点</a:t>
            </a:r>
            <a:r>
              <a:rPr kumimoji="1" lang="en-US" altLang="zh-CN" dirty="0"/>
              <a:t>4 </a:t>
            </a:r>
            <a:r>
              <a:rPr kumimoji="1" lang="en-US" altLang="zh-CN" dirty="0">
                <a:highlight>
                  <a:srgbClr val="FFFF00"/>
                </a:highlight>
              </a:rPr>
              <a:t>~~~</a:t>
            </a:r>
            <a:r>
              <a:rPr kumimoji="1" lang="zh-CN" altLang="en-US" dirty="0">
                <a:highlight>
                  <a:srgbClr val="FFFF00"/>
                </a:highlight>
              </a:rPr>
              <a:t>，</a:t>
            </a:r>
            <a:r>
              <a:rPr kumimoji="1" lang="en-US" altLang="zh-CN" dirty="0">
                <a:highlight>
                  <a:srgbClr val="FFFF00"/>
                </a:highlight>
              </a:rPr>
              <a:t>A</a:t>
            </a:r>
            <a:r>
              <a:rPr kumimoji="1" lang="zh-CN" altLang="en-US" dirty="0">
                <a:highlight>
                  <a:srgbClr val="FFFF00"/>
                </a:highlight>
              </a:rPr>
              <a:t>才怪呢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6B96E9-2B34-4549-8706-BCF02499B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761" y="1338146"/>
            <a:ext cx="10353907" cy="5436109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highlight>
                  <a:srgbClr val="FFFF00"/>
                </a:highlight>
              </a:rPr>
              <a:t>1</a:t>
            </a:r>
            <a:r>
              <a:rPr kumimoji="1" lang="zh-CN" altLang="en-US" sz="2400" dirty="0">
                <a:highlight>
                  <a:srgbClr val="FFFF00"/>
                </a:highlight>
              </a:rPr>
              <a:t>、这时候吃烤鸭，没有肥腻感才怪呢！</a:t>
            </a:r>
            <a:endParaRPr kumimoji="1" lang="en-US" altLang="zh-CN" sz="2400" dirty="0">
              <a:highlight>
                <a:srgbClr val="FFFF00"/>
              </a:highlight>
            </a:endParaRPr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、你工作压力那么大，不失眠才怪呢！</a:t>
            </a:r>
            <a:endParaRPr kumimoji="1" lang="en-US" altLang="zh-CN" sz="2400" dirty="0"/>
          </a:p>
          <a:p>
            <a:r>
              <a:rPr kumimoji="1" lang="en-US" altLang="zh-CN" sz="2400" dirty="0"/>
              <a:t>3</a:t>
            </a:r>
            <a:r>
              <a:rPr kumimoji="1" lang="zh-CN" altLang="en-US" sz="2400" dirty="0"/>
              <a:t>、大后天就过年了，你现在才想起来订机票，能订到才怪呢！</a:t>
            </a:r>
            <a:endParaRPr kumimoji="1" lang="en-US" altLang="zh-CN" sz="2400" dirty="0"/>
          </a:p>
          <a:p>
            <a:r>
              <a:rPr kumimoji="1" lang="en-US" altLang="zh-CN" sz="2400" dirty="0"/>
              <a:t>4</a:t>
            </a:r>
            <a:r>
              <a:rPr kumimoji="1" lang="zh-CN" altLang="en-US" sz="2400" dirty="0"/>
              <a:t>、现在各机场人满为患，能做好防护才怪呢！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回答问题：</a:t>
            </a:r>
            <a:endParaRPr kumimoji="1" lang="en-US" altLang="zh-CN" sz="2400" dirty="0"/>
          </a:p>
          <a:p>
            <a:r>
              <a:rPr kumimoji="1" lang="en-US" altLang="zh-CN" sz="2400" dirty="0"/>
              <a:t>1</a:t>
            </a:r>
            <a:r>
              <a:rPr kumimoji="1" lang="zh-CN" altLang="en-US" sz="2400" dirty="0"/>
              <a:t>、今天你怎么没精神？</a:t>
            </a:r>
            <a:endParaRPr kumimoji="1" lang="en-US" altLang="zh-CN" sz="2400" dirty="0"/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、他俩怎么今天不说话？</a:t>
            </a:r>
            <a:endParaRPr kumimoji="1" lang="en-US" altLang="zh-CN" sz="2400" dirty="0"/>
          </a:p>
          <a:p>
            <a:r>
              <a:rPr kumimoji="1" lang="en-US" altLang="zh-CN" sz="2400" dirty="0"/>
              <a:t>3</a:t>
            </a:r>
            <a:r>
              <a:rPr kumimoji="1" lang="zh-CN" altLang="en-US" sz="2400" dirty="0"/>
              <a:t>、你怎么没订票？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3308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D9183F-006A-48A9-AECD-1CBC2CBA14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根据第一段，哪些食品不是老北京百姓喜爱的美食或品牌？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1DA5C9-2045-4206-A2E6-D33AF8A4E28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满汉全席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195DE3-2E55-47E7-9ECB-45204A0C872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357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烤鸭、涮羊肉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600273-5ABB-44D9-B2CE-53F50F2030F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929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六必居、正明斋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9251E1-42D1-4642-9592-0315CA59B2C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茉莉香片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A9EFE58-BEA1-4181-8468-9D35AECEA3BF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AD1E673-D90D-4666-82F3-7F32C3D977C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421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B358BA4-D984-4A6F-91D4-CD3327C88BF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3993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E6976E8-1F81-4B26-AF85-ADE7BD24D9D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61E7123-97C2-4F59-90E0-DE004F562D0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725FDB1-0A38-4105-8C59-DC3076C14C5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438400" y="5072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大红袍茶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D88B9B8-1DBA-4F2B-B6E3-ABB5C407AF32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571625" y="5136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3FFF3A-291D-4109-A028-9CA665BE7ED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438400" y="5643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豆汁儿炒肝儿臭豆腐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5482246-4F89-4215-A799-ECBB9BF79250}"/>
              </a:ext>
            </a:extLst>
          </p:cNvPr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1571625" y="5707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522C8C8-CDAA-4116-87EA-C83EA81E45CD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EF27257A-9D9D-45B8-8118-9470DFB8609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47222617-40A3-4774-97C9-F88CE9F0387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036C2D24-1273-49A7-B2BD-63EAFE7F9D5C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DBE4640F-AE54-4B01-AC40-9AD5CCF19EDB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2EC0120-532F-47F9-9D66-F080172D34E7}"/>
              </a:ext>
            </a:extLst>
          </p:cNvPr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600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74BC2A5-9FB1-463F-9A75-FCD8C13F029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醋的味道是什么？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5CDD4D-0B41-44C9-97A2-007312553D8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甜的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C9BCF2-52F4-435A-8A4E-3ECC760C436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酸的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9A9AAB-7563-4688-A2CE-1CFB01AED31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辣的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A84606-1EF8-415C-A613-DE015A866B2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苦的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BE95844-AA50-4E30-8CE0-6CBB343FA45F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7A17958-4042-4792-9960-F71E6773121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27953B-5309-4880-A498-16DB6CBF632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DE7FAFA-72D0-4B57-9C76-212AAF84AD57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DA41A4E-4B31-4350-98AA-405867D7170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093A421-45D4-4D06-AF70-B396DCB2AC5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7" name="TitleBackground">
              <a:extLst>
                <a:ext uri="{FF2B5EF4-FFF2-40B4-BE49-F238E27FC236}">
                  <a16:creationId xmlns:a16="http://schemas.microsoft.com/office/drawing/2014/main" id="{891336D4-4EE3-4613-99D8-7572100199A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ColorBlock">
              <a:extLst>
                <a:ext uri="{FF2B5EF4-FFF2-40B4-BE49-F238E27FC236}">
                  <a16:creationId xmlns:a16="http://schemas.microsoft.com/office/drawing/2014/main" id="{C0C03D1B-3DDE-4539-8E71-01DFC56D054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ypeText">
              <a:extLst>
                <a:ext uri="{FF2B5EF4-FFF2-40B4-BE49-F238E27FC236}">
                  <a16:creationId xmlns:a16="http://schemas.microsoft.com/office/drawing/2014/main" id="{E656BB11-DD04-4840-AB89-2997CD8A1E7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0" name="TipText">
              <a:extLst>
                <a:ext uri="{FF2B5EF4-FFF2-40B4-BE49-F238E27FC236}">
                  <a16:creationId xmlns:a16="http://schemas.microsoft.com/office/drawing/2014/main" id="{6756ABFC-6B23-4E96-8B04-E60C07B316C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E5CBFC-29AC-4476-9F71-651ADF8999D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6637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E32D2AA-4EDF-4ED3-BB0A-E6917E83231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外地人来北京，北京人往往会请他们吃：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E320DD-A5DC-44A5-8E52-7D03805A083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烤鸭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D3B49D-ED82-4ABC-91AE-72D0914220C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涮羊肉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A3289F-8065-46CE-A4F4-88A0023A71B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六必居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B557E1-89F4-4372-AFEA-DE4D0F8511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豆汁儿炒肝儿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15FAE9A-E593-41E7-AA14-2553C2EC6E5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A632F3E-24C5-46AA-9B37-1B97246400A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D446FB0-EC8D-493E-8C81-72BE2B3A1F0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CE3EFA0-5E51-4509-947D-B1C1A6EF020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70C13D3-0B66-44DE-BB5F-B2F512A5D81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EBDE0D-E393-4005-B1B8-EA6ACF5FCF8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2D4B84B7-8AA4-4360-8E91-A3F03B42E1B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7D5E988F-B65F-4FE6-80AB-85083829C71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B1983716-2614-47B8-9371-9C864FDC81A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5C7F6C21-3585-46FD-8A3C-D620032173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0347F38-08D1-4D0D-AED7-89A8D2A6DA0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6049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ED7CF9-D693-4B30-A772-C3AECCEBE02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外地人常常吃不（      ）北京烤鸭的美味来。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5509B3-98D5-41BB-8AEA-9A225B37D51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2DA8A4-E8B3-4D57-A23D-6B0C9DF95B7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357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D7CEE0-1015-4487-8AAB-8471D90BD18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929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DDDC66-AECE-4049-A4A8-74FD294E28A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进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F391DA4-4472-434E-9B4E-C13B0DF86BA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70D419B-6928-4731-A88C-ABB0380CE91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421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E6D77B6-3CB1-49E9-A774-A76A2D64629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3993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465990D-1E72-48E8-AD57-82C2F69EB277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B411692-2D70-49AF-BFEB-04A333CD219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8AF6CB-C84B-4F62-9713-F33D1A4D9CC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438400" y="5072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起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1B9CFC8-3B59-4A4D-91FA-144B80B5AE13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571625" y="5136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9446D8-F3F1-4AF2-B531-9290E92BB67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438400" y="5643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5305F6-7450-45D8-9ED9-323EE47334F0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370AC6BA-0987-4436-8E9D-034299FFF5C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7548E411-CFC5-4CDD-8192-46FBB661E77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864E81CC-17B9-4A46-8203-C179745D0332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374C1274-12AE-4BB0-BC31-8C632B4E4A41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B5E150F-99AC-4940-B212-BCA2962D57D3}"/>
              </a:ext>
            </a:extLst>
          </p:cNvPr>
          <p:cNvPicPr>
            <a:picLocks/>
          </p:cNvPicPr>
          <p:nvPr>
            <p:custDataLst>
              <p:tags r:id="rId1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8817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CB4535-594E-4D97-9D13-A33ED7E2CC6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外来客吃不出北京烤鸭的美味来，原因是：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66AEFC-3DF1-4EC7-B709-5EA0FC50A9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点烤鸭的同时点了很多菜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9307DB-EF56-41BB-A232-E38C26E7054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烤鸭上桌时大家都酒足饭饱了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1E2772-B183-48C7-8665-2B972B28B29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没有遵守吃烤鸭的文化忌讳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982903-5B8C-48FF-919E-3EA2AABBA12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北京人请客太好面子、讲排场了。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C8FDD8-434C-40EB-8A60-D1ED5CD0E47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590C46-7C4C-4787-AA5A-9D0092E9909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C56860-7234-4D99-9BD8-227A17A9302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A5B2CA-21F9-430E-8831-D3776C40E65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0F2B275-4305-47BB-8549-182C0B2A4B9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7BD62B8-18D2-4A91-94F2-526D6156A81E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1D3AABAC-0959-4306-8293-F009D1E3F90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2E75F17A-EED4-4125-8B7A-0CDD4DDA875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B096B858-78C1-477A-AE0C-5D5FDF8F19B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21" name="TipText">
              <a:extLst>
                <a:ext uri="{FF2B5EF4-FFF2-40B4-BE49-F238E27FC236}">
                  <a16:creationId xmlns:a16="http://schemas.microsoft.com/office/drawing/2014/main" id="{492FA6EF-D498-4A2F-98C2-1CAAFF7CEC0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5AD13AC-6864-4507-8728-FC99C650217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5250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68F5ED-D078-481E-99CB-FF356AF1D4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作者认为吃烤鸭有什么忌讳？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0499AB-CD15-4E63-A4DE-2BAFA942499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选的鸭子太肥腻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C806F4-AA5D-4B0C-82B4-93149EBFDB4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选的餐馆不正宗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7CF2DB-F1E7-482E-B6A0-4B7366EB45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同时点的菜太多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4A7140-CBDD-4287-8159-C98CBEDA2C1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请的客人太多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7681737-B59A-4A78-9113-4738B21CB12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211316-19A9-47BD-AE1A-37B6DA45D64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C2885B7-F7C8-4256-B592-0029DB416A5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E1D3F01-7817-4AE5-8BB7-E2AFF263C20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80D35D4-A199-4FA8-BAF5-7A568A12C10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C3724D-6D0D-42BC-AEA6-6EAD5FA8099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2C1A95C7-5A56-4E17-81E6-4B7C016CBBF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F28EFB73-F0E2-424A-A5D8-30164634E8E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7CCF6A52-C3CE-49F0-9DDF-5D2BF272B63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D77C4087-A378-4063-91DE-BA00670F7DE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0C812B8-6B3F-449D-88A0-493B699EBC7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546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4E7A8-7D17-7747-8AD6-020384D9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书面作业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69B4AF-B57D-5442-A4B5-EA0304FF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P46-47</a:t>
            </a:r>
            <a:r>
              <a:rPr kumimoji="1" lang="zh-CN" altLang="en-US" sz="2800" dirty="0"/>
              <a:t>，语言点练习一二</a:t>
            </a:r>
            <a:endParaRPr kumimoji="1" lang="en-US" altLang="zh-CN" sz="2800" dirty="0"/>
          </a:p>
          <a:p>
            <a:r>
              <a:rPr kumimoji="1" lang="en-US" altLang="zh-CN" dirty="0"/>
              <a:t>                </a:t>
            </a:r>
            <a:r>
              <a:rPr kumimoji="1" lang="zh-CN" altLang="en-US" dirty="0"/>
              <a:t>综合练习一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3574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5F4FC-8720-4D58-A76B-3CB8E135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862AD-49E2-4202-8BE5-B2B41907B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复习：</a:t>
            </a:r>
            <a:r>
              <a:rPr lang="en-US" altLang="zh-CN" dirty="0"/>
              <a:t>P43</a:t>
            </a:r>
            <a:r>
              <a:rPr lang="zh-CN" altLang="en-US" dirty="0"/>
              <a:t>，词语练习一、二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听写：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196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69165-4CCE-49D3-9485-0CDCCB9C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听写：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AEFFF-519D-4B84-97F3-A565CB3A5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、家喻户晓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、菜肴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、糕点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、偏爱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、酒足饭饱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、忌讳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、冲淡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、罪魁祸首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、排场</a:t>
            </a:r>
            <a:endParaRPr lang="en-US" altLang="zh-CN" dirty="0"/>
          </a:p>
          <a:p>
            <a:r>
              <a:rPr lang="en-US" altLang="zh-CN" dirty="0"/>
              <a:t>10</a:t>
            </a:r>
            <a:r>
              <a:rPr lang="zh-CN" altLang="en-US" dirty="0"/>
              <a:t>、嗜好</a:t>
            </a:r>
            <a:endParaRPr lang="en-US" altLang="zh-CN" dirty="0"/>
          </a:p>
          <a:p>
            <a:r>
              <a:rPr lang="en-US" altLang="zh-CN" dirty="0"/>
              <a:t>~~~~~~~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1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4F54-1F09-A846-8429-83F7A213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31" y="78170"/>
            <a:ext cx="7729728" cy="62993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课文串讲：第三四段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9639A-90A3-6E48-B80A-EEA2FDAD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59" y="789992"/>
            <a:ext cx="11574965" cy="5971366"/>
          </a:xfrm>
        </p:spPr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~~~</a:t>
            </a:r>
            <a:r>
              <a:rPr kumimoji="1" lang="zh-CN" altLang="en-US" dirty="0"/>
              <a:t>，并不意味着</a:t>
            </a:r>
            <a:r>
              <a:rPr kumimoji="1" lang="en-US" altLang="zh-CN" dirty="0"/>
              <a:t>~~·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</a:t>
            </a:r>
            <a:r>
              <a:rPr kumimoji="1" lang="zh-CN" altLang="en-US" dirty="0"/>
              <a:t>着</a:t>
            </a:r>
            <a:r>
              <a:rPr kumimoji="1" lang="en-US" altLang="zh-CN" dirty="0"/>
              <a:t>+</a:t>
            </a:r>
            <a:r>
              <a:rPr kumimoji="1" lang="zh-CN" altLang="en-US" dirty="0"/>
              <a:t>形容词，</a:t>
            </a:r>
            <a:r>
              <a:rPr kumimoji="1" lang="en-US" altLang="zh-CN" dirty="0"/>
              <a:t>V</a:t>
            </a:r>
            <a:r>
              <a:rPr kumimoji="1" lang="zh-CN" altLang="en-US" dirty="0"/>
              <a:t>着</a:t>
            </a:r>
            <a:r>
              <a:rPr kumimoji="1" lang="en-US" altLang="zh-CN" dirty="0"/>
              <a:t>+</a:t>
            </a:r>
            <a:r>
              <a:rPr kumimoji="1" lang="zh-CN" altLang="en-US" dirty="0"/>
              <a:t>反义词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、大呼</a:t>
            </a:r>
            <a:r>
              <a:rPr kumimoji="1" lang="en-US" altLang="zh-CN" dirty="0"/>
              <a:t>+XX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~~</a:t>
            </a:r>
            <a:r>
              <a:rPr kumimoji="1" lang="zh-CN" altLang="en-US" dirty="0"/>
              <a:t>一般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~</a:t>
            </a:r>
            <a:r>
              <a:rPr kumimoji="1" lang="zh-CN" altLang="en-US" dirty="0"/>
              <a:t>状</a:t>
            </a:r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、打卤面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253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6E7CB-248C-48F0-B4C6-BF840157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打卤面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6AA0D5-8E90-44D5-BC36-EBF7AA4FF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801784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854E1-87CF-44FF-8F4B-A99DC331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24" y="1690688"/>
            <a:ext cx="443883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09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FE60B2-092D-4228-B83F-265755B513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根据第三段，哪个说法正确？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D28A6-59B3-4EE3-B30E-DCC320E1245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北京人喜欢吃臭豆腐，也喜欢臭奶酪。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511C71-577D-4DB3-946D-358EC462C25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臭豆腐吃起来很臭。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AFB4F7-B651-4CFF-9182-E05090DF113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吃臭豆腐是有的老北京人的一种嗜好。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34B98-EFE3-4C93-8E7A-189CD891B0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吃臭豆腐是很多地方人的嗜好。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DB944E3-B1FB-46E3-8DAE-A8EBE812F0D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C7F8C6C-DE89-437C-BFA0-6EC5B0B8164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EF90D48-632F-4A01-AC0D-1F00689962B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A30E31D-C52A-4BBB-97A1-759098DE28B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A8D22DB-D3CD-4A50-878D-6B35DB727D8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3CBCF96-E80A-4F05-9B53-3FE579360F3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5F4D21D8-F5E8-4D1C-9CD2-323791E6E65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080A42DF-0DD9-4EA8-A8A5-629AA08225E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7CC5278-FEA3-4DCA-A9F1-F446ACC8B7E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562DC5CF-9253-4987-AF6F-51E6BDEB18D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63D359A-5D40-4B9E-8782-3B1BE115BEF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45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F16292-EEAC-4026-9A03-DEC81B179B7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“吃醋”的意思是：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20C3E1-52DA-43F7-8B04-E3C82046509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爱吃酸的东西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14AECB-22DF-4AA9-AD68-783E7FF7349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不喜欢酱油的味道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106DCB-EE4D-48EC-9F06-7686E35D1AB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在男女关系中的嫉妒情绪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0BE0AB-9A60-4B99-A632-23B89656855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不能接受的感觉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36377D-3B83-4DE6-ADDE-4B3139B43901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95BFFBA-4419-43F4-B969-C60643FB2FF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3F7C207-BE77-4306-8F0D-4844AFC8F2B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A1EB54C-6E3E-46AB-839C-66C43AFC18A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3D95152-1056-4E41-A058-0579E153EF0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A5C9BD3-F579-42C4-AB23-C5FAB1FDDC0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BF84C528-7C6E-4FF1-A44A-4DE2AAF5AF4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D4CC5DFE-C546-45B6-B743-CA9CCAFCA0C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2448A26F-D842-4464-A17A-39EDBA49E65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4EC9A5A1-8C87-4312-B6B8-9868DCAE3C1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A2029DF-BF9A-401E-BBFB-E5374BC3705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2174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91A4F-DDAC-4AEF-B306-6D86B74AC1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根据第四段，关于炒肝儿：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0FB2E0-4634-425F-AE42-EE2FCFF8FC3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一吃就上当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8E265A-92E4-4503-9AD8-3B67464D2A2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是用油炒的鹅肝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CA824D-5EC1-4437-A66C-80ABB10A43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里面有香肠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61D457-F59E-4025-95BD-A5ECB15DC45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看起来有点像打卤面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C3D48B-8CA3-48CD-B9BC-43D62F0BE7F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097D8D4-DC5C-4737-9BA0-D5118BB07A0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C71E300-1FCA-409D-8131-F6E22015754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E490D34-FE5B-4D46-B90D-814E6881EEE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6D2C487-8C02-475A-B244-B5797E539AA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6AFEF29-766E-4741-87FD-BCDF4F80AB6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24C719F-338C-4E29-9649-8B035D61E55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8711E9CB-05F3-4E5E-9CB9-05B5A9AFFE9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72435432-B13A-4B04-8BC7-76BDA662CB1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1210DB4D-3B89-4252-BF4E-4AA2A09DAFA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5D85C0C-F71D-478F-AC62-FBC9E17D078C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7576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4F54-1F09-A846-8429-83F7A213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31" y="78170"/>
            <a:ext cx="7729728" cy="62993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课文串讲：第五段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9639A-90A3-6E48-B80A-EEA2FDAD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59" y="808464"/>
            <a:ext cx="11574965" cy="5971366"/>
          </a:xfrm>
        </p:spPr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、豆汁儿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、南城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、拉洋车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、扛大个儿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、尤</a:t>
            </a:r>
            <a:r>
              <a:rPr kumimoji="1" lang="en-US" altLang="zh-CN" dirty="0"/>
              <a:t>+V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、老北京</a:t>
            </a:r>
            <a:endParaRPr kumimoji="1" lang="en-US" altLang="zh-CN" dirty="0"/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、津津有味</a:t>
            </a:r>
            <a:endParaRPr kumimoji="1" lang="en-US" altLang="zh-CN" dirty="0"/>
          </a:p>
          <a:p>
            <a:r>
              <a:rPr kumimoji="1" lang="en-US" altLang="zh-CN" dirty="0"/>
              <a:t>8</a:t>
            </a:r>
            <a:r>
              <a:rPr kumimoji="1" lang="zh-CN" altLang="en-US" dirty="0"/>
              <a:t>、乐此不疲</a:t>
            </a:r>
          </a:p>
        </p:txBody>
      </p:sp>
    </p:spTree>
    <p:extLst>
      <p:ext uri="{BB962C8B-B14F-4D97-AF65-F5344CB8AC3E}">
        <p14:creationId xmlns:p14="http://schemas.microsoft.com/office/powerpoint/2010/main" val="4277903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4F54-1F09-A846-8429-83F7A213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豆汁儿、焦圈儿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9070"/>
            <a:ext cx="5181600" cy="3424448"/>
          </a:xfrm>
        </p:spPr>
      </p:pic>
    </p:spTree>
    <p:extLst>
      <p:ext uri="{BB962C8B-B14F-4D97-AF65-F5344CB8AC3E}">
        <p14:creationId xmlns:p14="http://schemas.microsoft.com/office/powerpoint/2010/main" val="3536829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拉洋车、扛大个儿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2443956"/>
            <a:ext cx="4657725" cy="3114675"/>
          </a:xfr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177"/>
            <a:ext cx="5181600" cy="3326233"/>
          </a:xfrm>
        </p:spPr>
      </p:pic>
    </p:spTree>
    <p:extLst>
      <p:ext uri="{BB962C8B-B14F-4D97-AF65-F5344CB8AC3E}">
        <p14:creationId xmlns:p14="http://schemas.microsoft.com/office/powerpoint/2010/main" val="1688511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4F54-1F09-A846-8429-83F7A213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南城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7234"/>
            <a:ext cx="5181600" cy="3448119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82044"/>
            <a:ext cx="5181600" cy="3238500"/>
          </a:xfrm>
        </p:spPr>
      </p:pic>
    </p:spTree>
    <p:extLst>
      <p:ext uri="{BB962C8B-B14F-4D97-AF65-F5344CB8AC3E}">
        <p14:creationId xmlns:p14="http://schemas.microsoft.com/office/powerpoint/2010/main" val="2552279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老北京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931194"/>
            <a:ext cx="6223000" cy="4140200"/>
          </a:xfrm>
        </p:spPr>
      </p:pic>
    </p:spTree>
    <p:extLst>
      <p:ext uri="{BB962C8B-B14F-4D97-AF65-F5344CB8AC3E}">
        <p14:creationId xmlns:p14="http://schemas.microsoft.com/office/powerpoint/2010/main" val="2091537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26A75-1877-4400-847E-9CF6EE86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内容占位符 2">
            <a:extLst>
              <a:ext uri="{FF2B5EF4-FFF2-40B4-BE49-F238E27FC236}">
                <a16:creationId xmlns:a16="http://schemas.microsoft.com/office/drawing/2014/main" id="{81842A9B-C013-489E-A766-4739CFE87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6527007" cy="4351338"/>
          </a:xfr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98D27724-3847-43F1-AC7D-C314F4234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06" y="365125"/>
            <a:ext cx="5181600" cy="38871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2EDD0B-38BB-4D64-8828-F41D81A3F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099" y="3429000"/>
            <a:ext cx="34978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772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DE8C0-68B3-45C1-A3ED-F25A85BB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05EC72F0-8DF3-4EBC-A698-A82846AC8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5" y="2725444"/>
            <a:ext cx="5375340" cy="3458625"/>
          </a:xfr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8EC94F-0DA5-4E67-85D8-3282F6DD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3074757"/>
            <a:ext cx="47625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D578C2B-BAA3-476F-8CBE-CF132E6174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喜欢喝豆汁儿的是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——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1C2AAC-80CF-43A9-963E-298C8A7DA9C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南城的老北京人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0542E1-F187-4378-AC80-B8E5373BA0D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北城的新北京人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4AE3A4-0265-4336-B243-64509507A54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东城的有钱商人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ED3742-DE37-4600-B816-1EFF0059773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西城的达官贵人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779634E-E9B7-4AD2-8EEE-98F2AEBE856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F340BE1-6AEC-48DF-BB08-4B6D27F5AF4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6A9555B-851E-4DE8-8DEF-CC5F394ED98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C3FA341-35F7-4658-BC5A-2156E9BEB20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32F500B-577D-4A42-A654-29A47280C2F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D21B362-7E5A-4264-9F55-44A88DFD02A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664C5EC5-749B-4DF0-A5A7-C7FDE6C2576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EB93891-A499-4739-AD1E-A6886137023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D5F5CC1-3577-46DC-A8AB-E6894C74970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E7E0A194-D03B-4708-9C10-A6A557DD222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7A4E7EC-F89B-4FA1-BDE8-F37E0B00CB9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1855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3F44456-029D-451C-8BBF-CA230078E8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什么人可能更喜欢豆汁儿？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FE6B99-87BF-4DC6-985E-346EA2EE7E9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底层百姓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F97F14-8513-4D74-A747-16557856328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喜欢美食的人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774055-ED3D-4A1F-992B-BECC934889B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外地人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558721-054C-411C-870F-230C34779EA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车夫脚夫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AC2AAC-7C86-4337-8C4A-AE3C4B67E7C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51288A2-3D46-4F0A-9221-E65E6B0A179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B224B97-C154-4DBA-86B2-8592E8C11B8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B86F617-7749-41DE-8B2A-84D95C4A9747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4A144E2-BA4D-4DFF-9557-9BDEF1D9D31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2F8512-A68B-43B9-B787-D451B80ECCF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0673951-A635-479E-8B5D-B4E4F423A28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975FD762-B047-48D0-97F4-F8A0C1DF0E5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76B99E3-7C5F-446B-BE35-19F5ADD973F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90EBB9E-5C2D-40D8-B12E-F525DA86633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ACE86C2-4FE9-4ECE-8ABF-9103CC18537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946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F0848-A440-4CFD-B0F0-480587F9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糕点（糕饼点心）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3F6EB55-525F-46FD-BEEF-F193ABA503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328476"/>
            <a:ext cx="4351338" cy="4351338"/>
          </a:xfr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C11F9801-62A4-4422-AEAA-ADF658D63C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10400" y="2137615"/>
            <a:ext cx="5181600" cy="3241000"/>
          </a:xfr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7E4FC939-0F07-460B-B870-E072C569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854" y="3504145"/>
            <a:ext cx="5181600" cy="320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36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CFB451-1E31-4A24-BEBB-64551419D9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豆汁儿的味道可能是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——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5BBD62-56A6-4361-8E7E-CF1A912DF1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酸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34BA90-599D-4A97-9832-394C744087D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A34BCA-1C05-4BC6-8EA9-8DED35B7C8E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BAFB44-CF66-4673-ACBC-F00088D8419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辣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0352E58-5245-453D-9107-39858E23937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2134C0B-B371-4D78-B284-C38F17249B6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123FA9-B6F7-43D5-BA02-2F7947A097F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2B93252-D30A-4BCC-B2B3-79AFFCA2AEF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5304DF0-4DF0-4802-826B-5B98AE0E64C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6339D6F-BFF9-44BD-9A26-4E31CBD48C2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0480613A-480D-4D52-AC4C-5BBC9F961F5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C06D5838-C5D4-4E0C-8B94-4A80EB4B5CC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673C542-8753-491F-891E-93013318166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60971C54-C48F-4024-A3A0-9D573891163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16FC70-3D4A-4759-9656-DDCF8F14D5A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5134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955ED-7CDC-8A4C-8553-7BCE50C2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853" y="44717"/>
            <a:ext cx="7729728" cy="758172"/>
          </a:xfrm>
        </p:spPr>
        <p:txBody>
          <a:bodyPr/>
          <a:lstStyle/>
          <a:p>
            <a:r>
              <a:rPr kumimoji="1" lang="zh-CN" altLang="en-US" dirty="0"/>
              <a:t>第二部分：生词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D4644D-0088-194D-A7FC-57C66B045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02889"/>
            <a:ext cx="10309302" cy="58842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35</a:t>
            </a:r>
            <a:r>
              <a:rPr kumimoji="1" lang="zh-CN" altLang="en-US" dirty="0"/>
              <a:t>、各色：</a:t>
            </a:r>
            <a:endParaRPr kumimoji="1" lang="en-US" altLang="zh-CN" dirty="0"/>
          </a:p>
          <a:p>
            <a:r>
              <a:rPr kumimoji="1" lang="en-US" altLang="zh-CN" dirty="0"/>
              <a:t>36</a:t>
            </a:r>
            <a:r>
              <a:rPr kumimoji="1" lang="zh-CN" altLang="en-US" dirty="0"/>
              <a:t>、野性</a:t>
            </a:r>
            <a:endParaRPr kumimoji="1" lang="en-US" altLang="zh-CN" dirty="0"/>
          </a:p>
          <a:p>
            <a:r>
              <a:rPr kumimoji="1" lang="en-US" altLang="zh-CN" dirty="0"/>
              <a:t>37</a:t>
            </a:r>
            <a:r>
              <a:rPr kumimoji="1" lang="zh-CN" altLang="en-US" dirty="0"/>
              <a:t>、火暴：脾气火暴</a:t>
            </a:r>
            <a:endParaRPr kumimoji="1" lang="en-US" altLang="zh-CN" dirty="0"/>
          </a:p>
          <a:p>
            <a:r>
              <a:rPr kumimoji="1" lang="en-US" altLang="zh-CN" dirty="0"/>
              <a:t>        </a:t>
            </a:r>
            <a:r>
              <a:rPr kumimoji="1" lang="zh-CN" altLang="en-US" dirty="0"/>
              <a:t>火爆：生意火爆</a:t>
            </a:r>
            <a:endParaRPr kumimoji="1" lang="en-US" altLang="zh-CN" dirty="0"/>
          </a:p>
          <a:p>
            <a:r>
              <a:rPr kumimoji="1" lang="en-US" altLang="zh-CN" dirty="0"/>
              <a:t>        </a:t>
            </a:r>
            <a:r>
              <a:rPr kumimoji="1" lang="zh-CN" altLang="en-US" dirty="0"/>
              <a:t>火辣：火辣辣的太阳</a:t>
            </a:r>
            <a:endParaRPr kumimoji="1" lang="en-US" altLang="zh-CN" dirty="0"/>
          </a:p>
          <a:p>
            <a:r>
              <a:rPr kumimoji="1" lang="en-US" altLang="zh-CN" dirty="0"/>
              <a:t>38</a:t>
            </a:r>
            <a:r>
              <a:rPr kumimoji="1" lang="zh-CN" altLang="en-US" dirty="0"/>
              <a:t>、泼辣：性格泼辣</a:t>
            </a:r>
            <a:endParaRPr kumimoji="1" lang="en-US" altLang="zh-CN" dirty="0"/>
          </a:p>
          <a:p>
            <a:r>
              <a:rPr kumimoji="1" lang="en-US" altLang="zh-CN" dirty="0"/>
              <a:t>39</a:t>
            </a:r>
            <a:r>
              <a:rPr kumimoji="1" lang="zh-CN" altLang="en-US" dirty="0"/>
              <a:t>、清淡：口味清淡</a:t>
            </a:r>
            <a:endParaRPr kumimoji="1" lang="en-US" altLang="zh-CN" dirty="0"/>
          </a:p>
          <a:p>
            <a:r>
              <a:rPr kumimoji="1" lang="en-US" altLang="zh-CN" dirty="0"/>
              <a:t>        </a:t>
            </a:r>
            <a:r>
              <a:rPr kumimoji="1" lang="zh-CN" altLang="en-US" dirty="0"/>
              <a:t>冷淡：态度冷淡</a:t>
            </a:r>
            <a:endParaRPr kumimoji="1" lang="en-US" altLang="zh-CN" dirty="0"/>
          </a:p>
          <a:p>
            <a:r>
              <a:rPr kumimoji="1" lang="en-US" altLang="zh-CN" dirty="0"/>
              <a:t>40</a:t>
            </a:r>
            <a:r>
              <a:rPr kumimoji="1" lang="zh-CN" altLang="en-US" dirty="0"/>
              <a:t>、</a:t>
            </a:r>
            <a:r>
              <a:rPr kumimoji="1" lang="zh-CN" altLang="en-US" dirty="0">
                <a:highlight>
                  <a:srgbClr val="FFFF00"/>
                </a:highlight>
              </a:rPr>
              <a:t>温文尔雅：</a:t>
            </a:r>
            <a:r>
              <a:rPr lang="zh-CN" altLang="en-US" dirty="0"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形容人态度温和，举动斯文。</a:t>
            </a:r>
            <a:endParaRPr kumimoji="1" lang="en-US" altLang="zh-CN" dirty="0">
              <a:highlight>
                <a:srgbClr val="FFFF00"/>
              </a:highligh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kumimoji="1" lang="en-US" altLang="zh-CN" dirty="0"/>
              <a:t>41</a:t>
            </a:r>
            <a:r>
              <a:rPr kumimoji="1" lang="zh-CN" altLang="en-US" dirty="0"/>
              <a:t>、独具特色</a:t>
            </a:r>
            <a:endParaRPr kumimoji="1" lang="en-US" altLang="zh-CN" dirty="0"/>
          </a:p>
          <a:p>
            <a:r>
              <a:rPr kumimoji="1" lang="en-US" altLang="zh-CN" dirty="0"/>
              <a:t>42</a:t>
            </a:r>
            <a:r>
              <a:rPr kumimoji="1" lang="zh-CN" altLang="en-US" dirty="0"/>
              <a:t>、</a:t>
            </a:r>
            <a:r>
              <a:rPr kumimoji="1" lang="zh-CN" altLang="en-US" dirty="0">
                <a:highlight>
                  <a:srgbClr val="FFFF00"/>
                </a:highlight>
              </a:rPr>
              <a:t>菜系</a:t>
            </a:r>
            <a:r>
              <a:rPr kumimoji="1" lang="zh-CN" altLang="en-US" dirty="0"/>
              <a:t>：八大菜系</a:t>
            </a:r>
            <a:endParaRPr kumimoji="1" lang="en-US" altLang="zh-CN" dirty="0"/>
          </a:p>
          <a:p>
            <a:r>
              <a:rPr kumimoji="1" lang="en-US" altLang="zh-CN" dirty="0"/>
              <a:t>43</a:t>
            </a:r>
            <a:r>
              <a:rPr kumimoji="1" lang="zh-CN" altLang="en-US" dirty="0"/>
              <a:t>、概括</a:t>
            </a:r>
            <a:endParaRPr kumimoji="1" lang="en-US" altLang="zh-CN" dirty="0"/>
          </a:p>
          <a:p>
            <a:r>
              <a:rPr kumimoji="1" lang="en-US" altLang="zh-CN" dirty="0"/>
              <a:t>44</a:t>
            </a:r>
            <a:r>
              <a:rPr kumimoji="1" lang="zh-CN" altLang="en-US" dirty="0"/>
              <a:t>、移民：新移民、生态移民、</a:t>
            </a:r>
            <a:endParaRPr kumimoji="1" lang="en-US" altLang="zh-CN" dirty="0"/>
          </a:p>
          <a:p>
            <a:r>
              <a:rPr lang="en-US" altLang="zh-CN" dirty="0"/>
              <a:t>45</a:t>
            </a:r>
            <a:r>
              <a:rPr lang="zh-CN" altLang="en-US" dirty="0"/>
              <a:t>、五湖四海</a:t>
            </a:r>
            <a:endParaRPr lang="en-US" altLang="zh-CN" dirty="0"/>
          </a:p>
          <a:p>
            <a:r>
              <a:rPr lang="en-US" altLang="zh-CN" dirty="0"/>
              <a:t>46</a:t>
            </a:r>
            <a:r>
              <a:rPr lang="zh-CN" altLang="en-US" dirty="0"/>
              <a:t>、远古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6883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八大菜系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即鲁菜、川菜、粤菜、苏菜、闽菜、浙菜、湘菜、</a:t>
            </a:r>
            <a:r>
              <a:rPr lang="zh-CN" altLang="en-US" u="sng" dirty="0"/>
              <a:t>徽菜</a:t>
            </a:r>
            <a:endParaRPr lang="en-US" altLang="zh-CN" u="sng" dirty="0"/>
          </a:p>
          <a:p>
            <a:endParaRPr lang="en-US" altLang="zh-CN" u="sng" dirty="0"/>
          </a:p>
          <a:p>
            <a:endParaRPr lang="en-US" altLang="zh-CN" u="sng" dirty="0"/>
          </a:p>
          <a:p>
            <a:r>
              <a:rPr lang="zh-CN" altLang="en-US" dirty="0"/>
              <a:t>还有更早的“四大菜系”的说法：</a:t>
            </a:r>
            <a:endParaRPr lang="en-US" altLang="zh-CN" dirty="0"/>
          </a:p>
          <a:p>
            <a:r>
              <a:rPr lang="zh-CN" altLang="en-US" dirty="0"/>
              <a:t>鲁、川、粤、苏四大菜系</a:t>
            </a:r>
            <a:endParaRPr lang="en-US" altLang="zh-CN" u="sng" dirty="0"/>
          </a:p>
          <a:p>
            <a:endParaRPr lang="en-US" altLang="zh-CN" u="sng" dirty="0"/>
          </a:p>
        </p:txBody>
      </p:sp>
    </p:spTree>
    <p:extLst>
      <p:ext uri="{BB962C8B-B14F-4D97-AF65-F5344CB8AC3E}">
        <p14:creationId xmlns:p14="http://schemas.microsoft.com/office/powerpoint/2010/main" val="422518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DD449-1219-4FF2-978D-A882BB0D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2903A3-111B-49D3-937D-C375204AE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168" y="142044"/>
            <a:ext cx="9072978" cy="6715956"/>
          </a:xfrm>
        </p:spPr>
      </p:pic>
    </p:spTree>
    <p:extLst>
      <p:ext uri="{BB962C8B-B14F-4D97-AF65-F5344CB8AC3E}">
        <p14:creationId xmlns:p14="http://schemas.microsoft.com/office/powerpoint/2010/main" val="29553008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836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6326"/>
              </p:ext>
            </p:extLst>
          </p:nvPr>
        </p:nvGraphicFramePr>
        <p:xfrm>
          <a:off x="175491" y="64656"/>
          <a:ext cx="11887200" cy="6793344"/>
        </p:xfrm>
        <a:graphic>
          <a:graphicData uri="http://schemas.openxmlformats.org/drawingml/2006/table">
            <a:tbl>
              <a:tblPr/>
              <a:tblGrid>
                <a:gridCol w="1379277">
                  <a:extLst>
                    <a:ext uri="{9D8B030D-6E8A-4147-A177-3AD203B41FA5}">
                      <a16:colId xmlns:a16="http://schemas.microsoft.com/office/drawing/2014/main" val="3512848200"/>
                    </a:ext>
                  </a:extLst>
                </a:gridCol>
                <a:gridCol w="10507923">
                  <a:extLst>
                    <a:ext uri="{9D8B030D-6E8A-4147-A177-3AD203B41FA5}">
                      <a16:colId xmlns:a16="http://schemas.microsoft.com/office/drawing/2014/main" val="4148686043"/>
                    </a:ext>
                  </a:extLst>
                </a:gridCol>
              </a:tblGrid>
              <a:tr h="2690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u="none" strike="noStrike" dirty="0">
                          <a:solidFill>
                            <a:srgbClr val="136EC2"/>
                          </a:solidFill>
                          <a:effectLst/>
                          <a:hlinkClick r:id="rId2"/>
                        </a:rPr>
                        <a:t>菜系</a:t>
                      </a:r>
                      <a:endParaRPr lang="zh-CN" altLang="en-US" sz="1400" b="1" dirty="0">
                        <a:effectLst/>
                      </a:endParaRPr>
                    </a:p>
                  </a:txBody>
                  <a:tcPr marL="19065" marR="19065" marT="3813" marB="3813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>
                          <a:effectLst/>
                        </a:rPr>
                        <a:t>口味</a:t>
                      </a:r>
                    </a:p>
                  </a:txBody>
                  <a:tcPr marL="19065" marR="19065" marT="3813" marB="3813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190772"/>
                  </a:ext>
                </a:extLst>
              </a:tr>
              <a:tr h="5262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鲁菜</a:t>
                      </a:r>
                      <a:endParaRPr lang="zh-CN" altLang="en-US" sz="14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口味咸鲜为主。讲究原料质地优良，以盐提鲜，以汤壮鲜，调味讲求咸鲜纯正，突出本味。咸鲜为主火候精湛，精于制汤，善烹海味。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250179"/>
                  </a:ext>
                </a:extLst>
              </a:tr>
              <a:tr h="5262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4"/>
                        </a:rPr>
                        <a:t>川菜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口味麻辣为主，菜式多样，口味清鲜醇浓并重，以善用麻辣调味（鱼香、麻辣、辣子、陈皮、椒麻、怪味、酸辣诸味）。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183356"/>
                  </a:ext>
                </a:extLst>
              </a:tr>
              <a:tr h="6548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5"/>
                        </a:rPr>
                        <a:t>粤菜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口味鲜香为主。选料精细，清而不淡，鲜而不俗，嫩而不生，油而不腻。擅长小炒，要求掌握火候和油温恰到好处。还兼容许多西菜做法，讲究菜的气势、档次。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166183"/>
                  </a:ext>
                </a:extLst>
              </a:tr>
              <a:tr h="91197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6"/>
                        </a:rPr>
                        <a:t>苏菜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清淡为主。用料严谨，注重配色，讲究造型，四季有别。烹调技艺以炖、焖、煨著称；重视调汤，保持原汁，口味平和。善用蔬菜。其中淮扬菜，讲究选料和刀工，擅长制汤；苏南菜口味偏甜，注重制酱油，善用香糟、黄酒调味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831567"/>
                  </a:ext>
                </a:extLst>
              </a:tr>
              <a:tr h="5262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7"/>
                        </a:rPr>
                        <a:t>闽菜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口味鲜香为主。尤以“香”、“味”见长，其清鲜、和醇、荤香、不腻的风格。三大特色，一长于红糟调味，二长于制汤，三长于使用糖醋。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07257"/>
                  </a:ext>
                </a:extLst>
              </a:tr>
              <a:tr h="1169131">
                <a:tc>
                  <a:txBody>
                    <a:bodyPr/>
                    <a:lstStyle/>
                    <a:p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8"/>
                        </a:rPr>
                        <a:t>浙菜</a:t>
                      </a:r>
                      <a:endParaRPr lang="zh-CN" altLang="en-US" sz="1400">
                        <a:effectLst/>
                      </a:endParaRPr>
                    </a:p>
                  </a:txBody>
                  <a:tcPr marL="19065" marR="19065" marT="3813" marB="3813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口味清淡为主。菜式小巧玲珑，清俊逸秀，菜品鲜美滑嫩，脆软清爽。运用香糟、黄酒调味。烹调技法丰富，尤为在烹制海鲜河鲜有其独到之处。口味注重清鲜脆嫩，保持原料的本色和真味。菜品形态讲究，精巧细腻，清秀雅丽。其中北部口味偏甜，西部口味偏辣，东南部口味偏咸。</a:t>
                      </a:r>
                    </a:p>
                  </a:txBody>
                  <a:tcPr marL="19065" marR="19065" marT="3813" marB="3813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19136"/>
                  </a:ext>
                </a:extLst>
              </a:tr>
              <a:tr h="116913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9"/>
                        </a:rPr>
                        <a:t>湘菜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香辣为主，品种繁多。色泽上油重色浓，讲求实惠；香辣、香鲜、软嫩。重视原料互相搭配，滋味互相渗透。湘菜调味尤重酸辣。相对而言，湘菜的煨功夫更胜一筹，几乎达到炉火纯青的地步。煨，在色泽变化上可分为红煨、白煨，在调味方面有清汤煨、浓汤煨和奶汤煨。小火慢炖，原汁原味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99412"/>
                  </a:ext>
                </a:extLst>
              </a:tr>
              <a:tr h="104055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10"/>
                        </a:rPr>
                        <a:t>徽菜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</a:rPr>
                        <a:t>口味鲜辣为主。擅长烧、炖、蒸，而爆、炒菜少，重油、重色，重火功。重火工是历来的，其独到之处集中体现于擅长烧、炖、熏、蒸类的功夫菜上，不同菜肴使用不同的控火技术，形成酥、嫩、香、鲜独特风味，其中最能体现徽式特色的是滑烧、清炖和生熏法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209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328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9563"/>
            <a:ext cx="10515600" cy="807892"/>
          </a:xfrm>
        </p:spPr>
        <p:txBody>
          <a:bodyPr/>
          <a:lstStyle/>
          <a:p>
            <a:r>
              <a:rPr kumimoji="1" lang="zh-CN" altLang="en-US" dirty="0"/>
              <a:t>第二部分：生词</a:t>
            </a:r>
            <a:r>
              <a:rPr kumimoji="1" lang="en-US" altLang="zh-CN" dirty="0"/>
              <a:t>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79055"/>
            <a:ext cx="10515600" cy="576349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47</a:t>
            </a:r>
            <a:r>
              <a:rPr lang="zh-CN" altLang="en-US" dirty="0"/>
              <a:t>、繁衍：繁衍新品种、繁衍生息、子孙繁衍</a:t>
            </a:r>
            <a:endParaRPr lang="en-US" altLang="zh-CN" dirty="0"/>
          </a:p>
          <a:p>
            <a:r>
              <a:rPr lang="en-US" altLang="zh-CN" dirty="0"/>
              <a:t>48</a:t>
            </a:r>
            <a:r>
              <a:rPr lang="zh-CN" altLang="en-US" dirty="0"/>
              <a:t>、生息：繁衍生息、休养生息</a:t>
            </a:r>
            <a:endParaRPr lang="en-US" altLang="zh-CN" dirty="0"/>
          </a:p>
          <a:p>
            <a:r>
              <a:rPr lang="en-US" altLang="zh-CN" dirty="0"/>
              <a:t>49</a:t>
            </a:r>
            <a:r>
              <a:rPr lang="zh-CN" altLang="en-US" dirty="0"/>
              <a:t>、</a:t>
            </a:r>
            <a:r>
              <a:rPr lang="zh-CN" altLang="en-US" dirty="0">
                <a:highlight>
                  <a:srgbClr val="FFFF00"/>
                </a:highlight>
              </a:rPr>
              <a:t>交汇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/>
              <a:t>50</a:t>
            </a:r>
            <a:r>
              <a:rPr lang="zh-CN" altLang="en-US" dirty="0"/>
              <a:t>、融合：</a:t>
            </a:r>
            <a:endParaRPr lang="en-US" altLang="zh-CN" dirty="0"/>
          </a:p>
          <a:p>
            <a:r>
              <a:rPr lang="en-US" altLang="zh-CN" dirty="0"/>
              <a:t>51</a:t>
            </a:r>
            <a:r>
              <a:rPr lang="zh-CN" altLang="en-US" dirty="0"/>
              <a:t>、依然：仍然</a:t>
            </a:r>
            <a:endParaRPr lang="en-US" altLang="zh-CN" dirty="0"/>
          </a:p>
          <a:p>
            <a:r>
              <a:rPr lang="en-US" altLang="zh-CN" dirty="0"/>
              <a:t>52</a:t>
            </a:r>
            <a:r>
              <a:rPr lang="zh-CN" altLang="en-US" dirty="0"/>
              <a:t>、活力</a:t>
            </a:r>
            <a:endParaRPr lang="en-US" altLang="zh-CN" dirty="0"/>
          </a:p>
          <a:p>
            <a:r>
              <a:rPr lang="en-US" altLang="zh-CN" dirty="0"/>
              <a:t>53</a:t>
            </a:r>
            <a:r>
              <a:rPr lang="zh-CN" altLang="en-US" dirty="0"/>
              <a:t>、融会：融会贯通。融通</a:t>
            </a:r>
            <a:endParaRPr lang="en-US" altLang="zh-CN" dirty="0"/>
          </a:p>
          <a:p>
            <a:r>
              <a:rPr lang="en-US" altLang="zh-CN" dirty="0"/>
              <a:t>54</a:t>
            </a:r>
            <a:r>
              <a:rPr lang="zh-CN" altLang="en-US" dirty="0"/>
              <a:t>、缺憾：遗憾</a:t>
            </a:r>
            <a:endParaRPr lang="en-US" altLang="zh-CN" dirty="0"/>
          </a:p>
          <a:p>
            <a:r>
              <a:rPr lang="en-US" altLang="zh-CN" dirty="0"/>
              <a:t>55</a:t>
            </a:r>
            <a:r>
              <a:rPr lang="zh-CN" altLang="en-US" dirty="0"/>
              <a:t>、熔炉：</a:t>
            </a:r>
            <a:endParaRPr lang="en-US" altLang="zh-CN" dirty="0"/>
          </a:p>
          <a:p>
            <a:r>
              <a:rPr lang="en-US" altLang="zh-CN" dirty="0"/>
              <a:t>56</a:t>
            </a:r>
            <a:r>
              <a:rPr lang="zh-CN" altLang="en-US" dirty="0"/>
              <a:t>、熔化：</a:t>
            </a:r>
            <a:endParaRPr lang="en-US" altLang="zh-CN" dirty="0"/>
          </a:p>
          <a:p>
            <a:r>
              <a:rPr lang="en-US" altLang="zh-CN" dirty="0"/>
              <a:t>57</a:t>
            </a:r>
            <a:r>
              <a:rPr lang="zh-CN" altLang="en-US" dirty="0"/>
              <a:t>、底蕴：文化底蕴、底蕴深厚</a:t>
            </a:r>
            <a:endParaRPr lang="en-US" altLang="zh-CN" dirty="0"/>
          </a:p>
          <a:p>
            <a:r>
              <a:rPr lang="en-US" altLang="zh-CN" dirty="0"/>
              <a:t>58</a:t>
            </a:r>
            <a:r>
              <a:rPr lang="zh-CN" altLang="en-US" dirty="0"/>
              <a:t>、</a:t>
            </a:r>
            <a:r>
              <a:rPr lang="zh-CN" altLang="en-US" dirty="0">
                <a:highlight>
                  <a:srgbClr val="FFFF00"/>
                </a:highlight>
              </a:rPr>
              <a:t>乐不思蜀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/>
              <a:t>59</a:t>
            </a:r>
            <a:r>
              <a:rPr lang="zh-CN" altLang="en-US" dirty="0"/>
              <a:t>、</a:t>
            </a:r>
            <a:r>
              <a:rPr lang="zh-CN" altLang="en-US" dirty="0">
                <a:highlight>
                  <a:srgbClr val="FFFF00"/>
                </a:highlight>
              </a:rPr>
              <a:t>流连忘返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6507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E0292-3DEE-4EBF-9A9E-0DDAE194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0CBF5B-1185-4E09-B054-3085C1B44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459" y="1825625"/>
            <a:ext cx="6957081" cy="4351338"/>
          </a:xfrm>
        </p:spPr>
      </p:pic>
    </p:spTree>
    <p:extLst>
      <p:ext uri="{BB962C8B-B14F-4D97-AF65-F5344CB8AC3E}">
        <p14:creationId xmlns:p14="http://schemas.microsoft.com/office/powerpoint/2010/main" val="4207168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乐不思蜀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蜀后主刘禅甘心为虏不思复国。后比喻在新环境中得到乐趣，不再想回到原来环境中去。出自 </a:t>
            </a:r>
            <a:r>
              <a:rPr lang="en-US" altLang="zh-CN" dirty="0"/>
              <a:t>《</a:t>
            </a:r>
            <a:r>
              <a:rPr lang="zh-CN" altLang="en-US" dirty="0"/>
              <a:t>三国志</a:t>
            </a:r>
            <a:r>
              <a:rPr lang="en-US" altLang="zh-CN" dirty="0"/>
              <a:t>·</a:t>
            </a:r>
            <a:r>
              <a:rPr lang="zh-CN" altLang="en-US" dirty="0"/>
              <a:t>蜀书</a:t>
            </a:r>
            <a:r>
              <a:rPr lang="en-US" altLang="zh-CN" dirty="0"/>
              <a:t>·</a:t>
            </a:r>
            <a:r>
              <a:rPr lang="zh-CN" altLang="en-US" dirty="0"/>
              <a:t>后主传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089891"/>
            <a:ext cx="5181600" cy="5495636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司马文王与禅宴，为之作故蜀技，旁人皆为之感怆，而禅喜笑自若。王谓</a:t>
            </a:r>
            <a:r>
              <a:rPr lang="zh-CN" altLang="en-US" dirty="0">
                <a:hlinkClick r:id="rId2"/>
              </a:rPr>
              <a:t>贾充</a:t>
            </a:r>
            <a:r>
              <a:rPr lang="zh-CN" altLang="en-US" dirty="0"/>
              <a:t>曰：“人之无情，乃可至於是乎！虽使</a:t>
            </a:r>
            <a:r>
              <a:rPr lang="zh-CN" altLang="en-US" dirty="0">
                <a:hlinkClick r:id="rId3"/>
              </a:rPr>
              <a:t>诸葛亮</a:t>
            </a:r>
            <a:r>
              <a:rPr lang="zh-CN" altLang="en-US" dirty="0"/>
              <a:t>在，不能辅之久全，而况</a:t>
            </a:r>
            <a:r>
              <a:rPr lang="zh-CN" altLang="en-US" dirty="0">
                <a:hlinkClick r:id="rId4"/>
              </a:rPr>
              <a:t>姜维</a:t>
            </a:r>
            <a:r>
              <a:rPr lang="zh-CN" altLang="en-US" dirty="0"/>
              <a:t>邪？”充曰：“不如是，殿下何由并之。”</a:t>
            </a:r>
          </a:p>
          <a:p>
            <a:r>
              <a:rPr lang="zh-CN" altLang="en-US" dirty="0"/>
              <a:t>他日，王问禅曰：“颇思蜀否？”禅曰：“此间乐，不思蜀。”</a:t>
            </a:r>
            <a:r>
              <a:rPr lang="zh-CN" altLang="en-US" dirty="0">
                <a:hlinkClick r:id="rId5"/>
              </a:rPr>
              <a:t>郤正</a:t>
            </a:r>
            <a:r>
              <a:rPr lang="zh-CN" altLang="en-US" dirty="0"/>
              <a:t>闻之，求见禅曰：“若王后问，宜泣而答曰‘先人坟墓远在陇、</a:t>
            </a:r>
            <a:r>
              <a:rPr lang="zh-CN" altLang="en-US" dirty="0">
                <a:hlinkClick r:id="rId6"/>
              </a:rPr>
              <a:t>蜀</a:t>
            </a:r>
            <a:r>
              <a:rPr lang="zh-CN" altLang="en-US" dirty="0"/>
              <a:t>，乃心西悲，无日不思’，因闭其目。”会王复问，对如前，王曰：“何乃似郤正语邪！”禅惊视曰：“诚如尊命。”左右皆笑。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3856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乐不思蜀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915925"/>
            <a:ext cx="5181600" cy="3701142"/>
          </a:xfrm>
        </p:spPr>
      </p:pic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4412"/>
            <a:ext cx="6915727" cy="4465468"/>
          </a:xfrm>
        </p:spPr>
      </p:pic>
      <p:pic>
        <p:nvPicPr>
          <p:cNvPr id="8" name="内容占位符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0"/>
            <a:ext cx="5181600" cy="29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28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8817" y="500062"/>
            <a:ext cx="10515600" cy="1325563"/>
          </a:xfrm>
        </p:spPr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流连忘返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流连：留恋不止，不愿离去。忘：忘记；返：回归。比喻喜欢、迷醉美好的事物、美丽的景色而不愿或忘记离开。常形容对美好景致或事物的留恋。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近义：依依不舍、恋恋不舍、悠悠忘返、乐而忘返。</a:t>
            </a:r>
            <a:endParaRPr lang="en-US" altLang="zh-CN" dirty="0"/>
          </a:p>
          <a:p>
            <a:r>
              <a:rPr lang="zh-CN" altLang="en-US" dirty="0"/>
              <a:t>反义：迷途知返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出处：</a:t>
            </a:r>
            <a:endParaRPr lang="en-US" altLang="zh-CN" dirty="0"/>
          </a:p>
          <a:p>
            <a:r>
              <a:rPr lang="zh-CN" altLang="en-US" dirty="0"/>
              <a:t>孟轲</a:t>
            </a:r>
            <a:r>
              <a:rPr lang="en-US" altLang="zh-CN" dirty="0"/>
              <a:t>《</a:t>
            </a:r>
            <a:r>
              <a:rPr lang="zh-CN" altLang="en-US" dirty="0">
                <a:hlinkClick r:id="rId2"/>
              </a:rPr>
              <a:t>孟子</a:t>
            </a:r>
            <a:r>
              <a:rPr lang="en-US" altLang="zh-CN" dirty="0"/>
              <a:t>·</a:t>
            </a:r>
            <a:r>
              <a:rPr lang="zh-CN" altLang="en-US" dirty="0"/>
              <a:t>梁惠王下</a:t>
            </a:r>
            <a:r>
              <a:rPr lang="en-US" altLang="zh-CN" dirty="0"/>
              <a:t>》</a:t>
            </a:r>
            <a:r>
              <a:rPr lang="zh-CN" altLang="en-US" dirty="0"/>
              <a:t>：“</a:t>
            </a:r>
            <a:r>
              <a:rPr lang="zh-CN" altLang="en-US" dirty="0">
                <a:hlinkClick r:id="rId3"/>
              </a:rPr>
              <a:t>从流</a:t>
            </a:r>
            <a:r>
              <a:rPr lang="zh-CN" altLang="en-US" dirty="0"/>
              <a:t>下而忘返谓之流，从流上而忘返谓之连，从兽无厌谓之荒，，乐酒无厌谓之亡。”</a:t>
            </a:r>
          </a:p>
        </p:txBody>
      </p:sp>
    </p:spTree>
    <p:extLst>
      <p:ext uri="{BB962C8B-B14F-4D97-AF65-F5344CB8AC3E}">
        <p14:creationId xmlns:p14="http://schemas.microsoft.com/office/powerpoint/2010/main" val="250850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9F9D4-2F7B-4034-A1E6-7706D6BF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百姓</a:t>
            </a:r>
            <a:r>
              <a:rPr lang="en-US" altLang="zh-CN" dirty="0"/>
              <a:t>——《</a:t>
            </a:r>
            <a:r>
              <a:rPr lang="zh-CN" altLang="en-US" dirty="0"/>
              <a:t>百家姓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6242EF-0A48-4F33-BB94-C9D81E402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568301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2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百家姓</a:t>
            </a:r>
            <a:r>
              <a:rPr lang="en-US" altLang="zh-CN" dirty="0"/>
              <a:t>》</a:t>
            </a:r>
            <a:r>
              <a:rPr lang="zh-CN" altLang="en-US" dirty="0"/>
              <a:t>是一部关于中文姓氏的作品。产生于北宋初。原收集姓氏</a:t>
            </a:r>
            <a:r>
              <a:rPr lang="en-US" altLang="zh-CN" dirty="0"/>
              <a:t>411</a:t>
            </a:r>
            <a:r>
              <a:rPr lang="zh-CN" altLang="en-US" dirty="0"/>
              <a:t>个，后增补到</a:t>
            </a:r>
            <a:r>
              <a:rPr lang="en-US" altLang="zh-CN" dirty="0"/>
              <a:t>504</a:t>
            </a:r>
            <a:r>
              <a:rPr lang="zh-CN" altLang="en-US" dirty="0"/>
              <a:t>个，其中单姓</a:t>
            </a:r>
            <a:r>
              <a:rPr lang="en-US" altLang="zh-CN" dirty="0"/>
              <a:t>444</a:t>
            </a:r>
            <a:r>
              <a:rPr lang="zh-CN" altLang="en-US" dirty="0"/>
              <a:t>个，复姓</a:t>
            </a:r>
            <a:r>
              <a:rPr lang="en-US" altLang="zh-CN" dirty="0"/>
              <a:t>60</a:t>
            </a:r>
            <a:r>
              <a:rPr lang="zh-CN" altLang="en-US" dirty="0"/>
              <a:t>个。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D0F577-93C2-4111-8A11-3B72CCF6B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78385"/>
            <a:ext cx="5475303" cy="406597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“赵钱孙李，周吴郑王。冯陈褚卫，蒋沈韩杨。 </a:t>
            </a:r>
            <a:br>
              <a:rPr lang="zh-CN" altLang="en-US" dirty="0"/>
            </a:br>
            <a:r>
              <a:rPr lang="zh-CN" altLang="en-US" dirty="0"/>
              <a:t>朱秦尤许，何吕施张。 孔曹严华，金魏陶姜。 </a:t>
            </a:r>
            <a:br>
              <a:rPr lang="zh-CN" altLang="en-US" dirty="0"/>
            </a:br>
            <a:r>
              <a:rPr lang="zh-CN" altLang="en-US" dirty="0"/>
              <a:t>戚谢邹喻，柏水窦章。 云苏潘葛，奚范彭郎。 </a:t>
            </a:r>
            <a:br>
              <a:rPr lang="zh-CN" altLang="en-US" dirty="0"/>
            </a:br>
            <a:r>
              <a:rPr lang="zh-CN" altLang="en-US" dirty="0"/>
              <a:t>鲁韦昌马，苗凤花方。 俞任袁柳，酆鲍史唐。 </a:t>
            </a:r>
            <a:br>
              <a:rPr lang="zh-CN" altLang="en-US" dirty="0"/>
            </a:br>
            <a:r>
              <a:rPr lang="zh-CN" altLang="en-US" dirty="0"/>
              <a:t>费廉岑薛，雷贺倪汤。滕殷罗毕，郝邬安常。</a:t>
            </a:r>
            <a:br>
              <a:rPr lang="zh-CN" altLang="en-US" dirty="0"/>
            </a:br>
            <a:r>
              <a:rPr lang="zh-CN" altLang="en-US" dirty="0"/>
              <a:t>乐于时傅，皮卞齐康。伍余元卜，顾孟平黄。</a:t>
            </a:r>
            <a:br>
              <a:rPr lang="zh-CN" altLang="en-US" dirty="0"/>
            </a:br>
            <a:r>
              <a:rPr lang="zh-CN" altLang="en-US" dirty="0"/>
              <a:t>和穆萧尹，姚邵湛汪。祁毛禹狄，米贝明臧。</a:t>
            </a:r>
            <a:br>
              <a:rPr lang="zh-CN" altLang="en-US" dirty="0"/>
            </a:br>
            <a:r>
              <a:rPr lang="zh-CN" altLang="en-US" dirty="0"/>
              <a:t>计伏成戴，谈宋茅庞。”</a:t>
            </a:r>
          </a:p>
        </p:txBody>
      </p:sp>
    </p:spTree>
    <p:extLst>
      <p:ext uri="{BB962C8B-B14F-4D97-AF65-F5344CB8AC3E}">
        <p14:creationId xmlns:p14="http://schemas.microsoft.com/office/powerpoint/2010/main" val="7125703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8273" y="1"/>
            <a:ext cx="10515600" cy="822036"/>
          </a:xfrm>
        </p:spPr>
        <p:txBody>
          <a:bodyPr/>
          <a:lstStyle/>
          <a:p>
            <a:r>
              <a:rPr lang="zh-CN" altLang="en-US" dirty="0"/>
              <a:t>第二部分：生词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05164"/>
            <a:ext cx="10515600" cy="584661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、口音：有口音、南方口音、口音浓重</a:t>
            </a:r>
            <a:endParaRPr lang="en-US" altLang="zh-CN" dirty="0"/>
          </a:p>
          <a:p>
            <a:r>
              <a:rPr lang="en-US" altLang="zh-CN" dirty="0"/>
              <a:t>61</a:t>
            </a:r>
            <a:r>
              <a:rPr lang="zh-CN" altLang="en-US" dirty="0"/>
              <a:t>、不知不觉</a:t>
            </a:r>
            <a:endParaRPr lang="en-US" altLang="zh-CN" dirty="0"/>
          </a:p>
          <a:p>
            <a:r>
              <a:rPr lang="en-US" altLang="zh-CN" dirty="0"/>
              <a:t>62</a:t>
            </a:r>
            <a:r>
              <a:rPr lang="zh-CN" altLang="en-US" dirty="0"/>
              <a:t>、构筑：构筑新长城、构筑未来</a:t>
            </a:r>
            <a:endParaRPr lang="en-US" altLang="zh-CN" dirty="0"/>
          </a:p>
          <a:p>
            <a:r>
              <a:rPr lang="en-US" altLang="zh-CN" dirty="0"/>
              <a:t>63</a:t>
            </a:r>
            <a:r>
              <a:rPr lang="zh-CN" altLang="en-US" dirty="0"/>
              <a:t>、浓重：浓重的口音、浓重的乡愁</a:t>
            </a:r>
            <a:endParaRPr lang="en-US" altLang="zh-CN" dirty="0"/>
          </a:p>
          <a:p>
            <a:r>
              <a:rPr lang="en-US" altLang="zh-CN" dirty="0"/>
              <a:t>64</a:t>
            </a:r>
            <a:r>
              <a:rPr lang="zh-CN" altLang="en-US" dirty="0"/>
              <a:t>、</a:t>
            </a:r>
            <a:r>
              <a:rPr lang="zh-CN" altLang="en-US" dirty="0">
                <a:highlight>
                  <a:srgbClr val="FFFF00"/>
                </a:highlight>
              </a:rPr>
              <a:t>生猛</a:t>
            </a:r>
            <a:r>
              <a:rPr lang="zh-CN" altLang="en-US" dirty="0"/>
              <a:t>：生猛海鲜</a:t>
            </a:r>
            <a:endParaRPr lang="en-US" altLang="zh-CN" dirty="0"/>
          </a:p>
          <a:p>
            <a:r>
              <a:rPr lang="en-US" altLang="zh-CN" dirty="0"/>
              <a:t>65</a:t>
            </a:r>
            <a:r>
              <a:rPr lang="zh-CN" altLang="en-US" dirty="0"/>
              <a:t>、风行一时：</a:t>
            </a:r>
            <a:endParaRPr lang="en-US" altLang="zh-CN" dirty="0"/>
          </a:p>
          <a:p>
            <a:r>
              <a:rPr lang="en-US" altLang="zh-CN" dirty="0"/>
              <a:t>66</a:t>
            </a:r>
            <a:r>
              <a:rPr lang="zh-CN" altLang="en-US" dirty="0"/>
              <a:t>、饮食：</a:t>
            </a:r>
            <a:endParaRPr lang="en-US" altLang="zh-CN" dirty="0"/>
          </a:p>
          <a:p>
            <a:r>
              <a:rPr lang="en-US" altLang="zh-CN" dirty="0"/>
              <a:t>67</a:t>
            </a:r>
            <a:r>
              <a:rPr lang="zh-CN" altLang="en-US" dirty="0"/>
              <a:t>、风味：风味独特、别有风味</a:t>
            </a:r>
            <a:endParaRPr lang="en-US" altLang="zh-CN" dirty="0"/>
          </a:p>
          <a:p>
            <a:r>
              <a:rPr lang="en-US" altLang="zh-CN" dirty="0"/>
              <a:t>68</a:t>
            </a:r>
            <a:r>
              <a:rPr lang="zh-CN" altLang="en-US" dirty="0"/>
              <a:t>、兼容：兼容并包、不兼容</a:t>
            </a:r>
            <a:endParaRPr lang="en-US" altLang="zh-CN" dirty="0"/>
          </a:p>
          <a:p>
            <a:r>
              <a:rPr lang="en-US" altLang="zh-CN" dirty="0"/>
              <a:t>69</a:t>
            </a:r>
            <a:r>
              <a:rPr lang="zh-CN" altLang="en-US" dirty="0"/>
              <a:t>、展示：</a:t>
            </a:r>
            <a:endParaRPr lang="en-US" altLang="zh-CN" dirty="0"/>
          </a:p>
          <a:p>
            <a:r>
              <a:rPr lang="en-US" altLang="zh-CN" dirty="0"/>
              <a:t>70</a:t>
            </a:r>
            <a:r>
              <a:rPr lang="zh-CN" altLang="en-US" dirty="0"/>
              <a:t>、人文：人文科学、人文观念、人文景观</a:t>
            </a:r>
            <a:endParaRPr lang="en-US" altLang="zh-CN" dirty="0"/>
          </a:p>
          <a:p>
            <a:r>
              <a:rPr lang="en-US" altLang="zh-CN" dirty="0"/>
              <a:t>71</a:t>
            </a:r>
            <a:r>
              <a:rPr lang="zh-CN" altLang="en-US" dirty="0"/>
              <a:t>、包容：包容缺点、包容不同意见</a:t>
            </a:r>
            <a:endParaRPr lang="en-US" altLang="zh-CN" dirty="0"/>
          </a:p>
          <a:p>
            <a:r>
              <a:rPr lang="en-US" altLang="zh-CN" dirty="0"/>
              <a:t>72</a:t>
            </a:r>
            <a:r>
              <a:rPr lang="zh-CN" altLang="en-US" dirty="0"/>
              <a:t>、尝试：大胆尝试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1000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4E7A8-7D17-7747-8AD6-020384D9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书面作业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69B4AF-B57D-5442-A4B5-EA0304FF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P46-47</a:t>
            </a:r>
            <a:r>
              <a:rPr kumimoji="1" lang="zh-CN" altLang="en-US" sz="2800" dirty="0"/>
              <a:t>，语言点练习一二</a:t>
            </a:r>
            <a:endParaRPr kumimoji="1" lang="en-US" altLang="zh-CN" sz="2800" dirty="0"/>
          </a:p>
          <a:p>
            <a:r>
              <a:rPr kumimoji="1" lang="en-US" altLang="zh-CN" dirty="0"/>
              <a:t>                </a:t>
            </a:r>
            <a:r>
              <a:rPr kumimoji="1" lang="zh-CN" altLang="en-US" dirty="0"/>
              <a:t>综合练习一二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4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EA88F54-3523-44CB-BE7F-C3F74887AF1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百姓的意思是：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6130AF-251A-4B28-B6B9-483D927E4B4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中国有一百个姓氏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841E6A-256C-45F3-8F6A-1D1DD5A4B9E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中国古代有一本书叫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《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百姓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》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99DC31-B3BA-44CD-A50A-56498A19CC1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民众，普通人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7D53A0-CC48-4007-AE72-C8FEB74E7F7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贵族，高贵姓氏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880F744-2E63-44E6-AEB8-E0CAB6B5F8F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ABA1025-E9C9-494E-99B8-E92CFCBBFA9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2EA2ADF-A6DC-42A4-B26E-FBEAA9BBB2C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A283E65-76EE-4326-A672-04C7BB61BF5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85D85F5-2B32-4E20-982C-822F532C2C0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5001117-D25C-42D5-A229-6E7518D2D09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7" name="TitleBackground">
              <a:extLst>
                <a:ext uri="{FF2B5EF4-FFF2-40B4-BE49-F238E27FC236}">
                  <a16:creationId xmlns:a16="http://schemas.microsoft.com/office/drawing/2014/main" id="{7DEEA1D4-7BD2-4ED5-9C82-D314EDBF3FD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ColorBlock">
              <a:extLst>
                <a:ext uri="{FF2B5EF4-FFF2-40B4-BE49-F238E27FC236}">
                  <a16:creationId xmlns:a16="http://schemas.microsoft.com/office/drawing/2014/main" id="{BABDB062-7688-47BB-840D-86C062404BF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ypeText">
              <a:extLst>
                <a:ext uri="{FF2B5EF4-FFF2-40B4-BE49-F238E27FC236}">
                  <a16:creationId xmlns:a16="http://schemas.microsoft.com/office/drawing/2014/main" id="{E25630A2-8F03-4C79-90E3-050606B9BB1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0" name="TipText">
              <a:extLst>
                <a:ext uri="{FF2B5EF4-FFF2-40B4-BE49-F238E27FC236}">
                  <a16:creationId xmlns:a16="http://schemas.microsoft.com/office/drawing/2014/main" id="{2B31D85F-D1A6-4D87-A160-E563AF1E7259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8F37E83-B35D-404A-A3F6-B4F10BC1D1E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77452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MultipleChoiceMA"/>
  <p:tag name="RAINPROBLEM" val="MultipleChoiceMA"/>
  <p:tag name="PROBLEMSCORE" val="3.0"/>
  <p:tag name="PROBLEMSCORE_HALF" val="1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2296</TotalTime>
  <Words>4316</Words>
  <Application>Microsoft Office PowerPoint</Application>
  <PresentationFormat>宽屏</PresentationFormat>
  <Paragraphs>526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7" baseType="lpstr">
      <vt:lpstr>等线</vt:lpstr>
      <vt:lpstr>等线 Light</vt:lpstr>
      <vt:lpstr>仿宋</vt:lpstr>
      <vt:lpstr>Microsoft Yahei</vt:lpstr>
      <vt:lpstr>Arial</vt:lpstr>
      <vt:lpstr>Office 主题​​</vt:lpstr>
      <vt:lpstr>第三课 闲话北京人-2</vt:lpstr>
      <vt:lpstr>讨论+弹幕</vt:lpstr>
      <vt:lpstr>第一部分：生词1</vt:lpstr>
      <vt:lpstr>醋              吃醋（嫉妒）           醋坛子</vt:lpstr>
      <vt:lpstr>PowerPoint 演示文稿</vt:lpstr>
      <vt:lpstr>PowerPoint 演示文稿</vt:lpstr>
      <vt:lpstr>糕点（糕饼点心）</vt:lpstr>
      <vt:lpstr>百姓——《百家姓》</vt:lpstr>
      <vt:lpstr>PowerPoint 演示文稿</vt:lpstr>
      <vt:lpstr>讨论：忌讳——你知道有哪些忌讳？</vt:lpstr>
      <vt:lpstr>第一部分：生词2</vt:lpstr>
      <vt:lpstr>炖。煮。——闷、烧、烹炒煎炸~~~（弹幕）</vt:lpstr>
      <vt:lpstr>窝窝头、                             烙饼</vt:lpstr>
      <vt:lpstr>馒头</vt:lpstr>
      <vt:lpstr>馅饼</vt:lpstr>
      <vt:lpstr> </vt:lpstr>
      <vt:lpstr>烧饼、火烧</vt:lpstr>
      <vt:lpstr> </vt:lpstr>
      <vt:lpstr> </vt:lpstr>
      <vt:lpstr>榨菜、泡菜</vt:lpstr>
      <vt:lpstr>选词填空：菜肴、美味、美味、忌讳、百姓、糕点、冲淡、偏爱、嗜好、排场、罪魁祸首、家喻户晓、乐此不疲、津津有味、酒足饭饱</vt:lpstr>
      <vt:lpstr>选词填空：菜肴、美食、美味、忌讳、百姓、糕点、冲淡、偏爱、嗜好、排场、罪魁祸首、家喻户晓、乐此不疲、津津有味、酒足饭饱</vt:lpstr>
      <vt:lpstr>课后作业1，写在书上</vt:lpstr>
      <vt:lpstr>阅读课文第一二段（弹幕）</vt:lpstr>
      <vt:lpstr>课文串讲：第一段</vt:lpstr>
      <vt:lpstr>PowerPoint 演示文稿</vt:lpstr>
      <vt:lpstr>PowerPoint 演示文稿</vt:lpstr>
      <vt:lpstr>山西醋</vt:lpstr>
      <vt:lpstr>满汉全席：108道主菜。三天。</vt:lpstr>
      <vt:lpstr>满汉全席</vt:lpstr>
      <vt:lpstr>全聚德烤鸭</vt:lpstr>
      <vt:lpstr>东来顺涮羊肉</vt:lpstr>
      <vt:lpstr>六必居酱菜</vt:lpstr>
      <vt:lpstr>正明斋糕点</vt:lpstr>
      <vt:lpstr>茉莉花茶</vt:lpstr>
      <vt:lpstr>茉莉花茶</vt:lpstr>
      <vt:lpstr>豆汁儿、炒肝儿</vt:lpstr>
      <vt:lpstr>臭豆腐~~</vt:lpstr>
      <vt:lpstr>王致和：腐乳、                臭豆腐</vt:lpstr>
      <vt:lpstr>语言点1 好——恶</vt:lpstr>
      <vt:lpstr>读出下面的句子：</vt:lpstr>
      <vt:lpstr>语言点2 ~~当数~~</vt:lpstr>
      <vt:lpstr> 回答：</vt:lpstr>
      <vt:lpstr>课文串讲：第二段</vt:lpstr>
      <vt:lpstr>辨析填空：吃不出、吃不进、吃不来、吃不起、吃不下、                   吃不上</vt:lpstr>
      <vt:lpstr>辨析填空：吃不出、吃不进、吃不来、吃不起、吃不下、                   吃不上</vt:lpstr>
      <vt:lpstr>语言点3 待到~~之时</vt:lpstr>
      <vt:lpstr>语言点4 ~~~，A才怪呢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书面作业</vt:lpstr>
      <vt:lpstr> </vt:lpstr>
      <vt:lpstr>听写：</vt:lpstr>
      <vt:lpstr>课文串讲：第三四段</vt:lpstr>
      <vt:lpstr>打卤面</vt:lpstr>
      <vt:lpstr>PowerPoint 演示文稿</vt:lpstr>
      <vt:lpstr>PowerPoint 演示文稿</vt:lpstr>
      <vt:lpstr>课文串讲：第五段</vt:lpstr>
      <vt:lpstr>豆汁儿、焦圈儿</vt:lpstr>
      <vt:lpstr>拉洋车、扛大个儿</vt:lpstr>
      <vt:lpstr>南城</vt:lpstr>
      <vt:lpstr>老北京</vt:lpstr>
      <vt:lpstr> </vt:lpstr>
      <vt:lpstr> </vt:lpstr>
      <vt:lpstr>PowerPoint 演示文稿</vt:lpstr>
      <vt:lpstr>PowerPoint 演示文稿</vt:lpstr>
      <vt:lpstr>PowerPoint 演示文稿</vt:lpstr>
      <vt:lpstr>第二部分：生词3</vt:lpstr>
      <vt:lpstr>八大菜系</vt:lpstr>
      <vt:lpstr> </vt:lpstr>
      <vt:lpstr> </vt:lpstr>
      <vt:lpstr>第二部分：生词4</vt:lpstr>
      <vt:lpstr>交汇</vt:lpstr>
      <vt:lpstr>乐不思蜀</vt:lpstr>
      <vt:lpstr>乐不思蜀</vt:lpstr>
      <vt:lpstr>流连忘返</vt:lpstr>
      <vt:lpstr>第二部分：生词5</vt:lpstr>
      <vt:lpstr>书面作业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第二课 那年那月那狗</dc:title>
  <dc:creator>Dulingling</dc:creator>
  <cp:lastModifiedBy>Du lingling</cp:lastModifiedBy>
  <cp:revision>86</cp:revision>
  <dcterms:created xsi:type="dcterms:W3CDTF">2019-09-19T14:04:49Z</dcterms:created>
  <dcterms:modified xsi:type="dcterms:W3CDTF">2020-10-19T13:32:52Z</dcterms:modified>
</cp:coreProperties>
</file>